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80" r:id="rId2"/>
  </p:sldMasterIdLst>
  <p:notesMasterIdLst>
    <p:notesMasterId r:id="rId31"/>
  </p:notesMasterIdLst>
  <p:sldIdLst>
    <p:sldId id="257" r:id="rId3"/>
    <p:sldId id="291" r:id="rId4"/>
    <p:sldId id="258" r:id="rId5"/>
    <p:sldId id="279" r:id="rId6"/>
    <p:sldId id="266" r:id="rId7"/>
    <p:sldId id="267" r:id="rId8"/>
    <p:sldId id="269" r:id="rId9"/>
    <p:sldId id="268" r:id="rId10"/>
    <p:sldId id="290" r:id="rId11"/>
    <p:sldId id="280" r:id="rId12"/>
    <p:sldId id="281" r:id="rId13"/>
    <p:sldId id="282" r:id="rId14"/>
    <p:sldId id="283" r:id="rId15"/>
    <p:sldId id="284" r:id="rId16"/>
    <p:sldId id="289" r:id="rId17"/>
    <p:sldId id="285" r:id="rId18"/>
    <p:sldId id="286" r:id="rId19"/>
    <p:sldId id="287" r:id="rId20"/>
    <p:sldId id="288" r:id="rId21"/>
    <p:sldId id="273" r:id="rId22"/>
    <p:sldId id="274" r:id="rId23"/>
    <p:sldId id="278" r:id="rId24"/>
    <p:sldId id="275" r:id="rId25"/>
    <p:sldId id="276" r:id="rId26"/>
    <p:sldId id="277" r:id="rId27"/>
    <p:sldId id="270" r:id="rId28"/>
    <p:sldId id="271" r:id="rId29"/>
    <p:sldId id="272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0" d="100"/>
          <a:sy n="120" d="100"/>
        </p:scale>
        <p:origin x="712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E644F-7AA2-42BF-BC94-215E7DE1C72C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46B69-4058-4C3E-B837-513E949B98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554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618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1755-B480-76E6-FDD0-A1061F5A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B18704-B1E3-DE5A-EFCE-0855D749B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38A3C-E1DB-E1F8-09D6-97623E22B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17FCD-FC7C-93F5-203C-8F94895F9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21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1755-B480-76E6-FDD0-A1061F5A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B18704-B1E3-DE5A-EFCE-0855D749B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38A3C-E1DB-E1F8-09D6-97623E22B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17FCD-FC7C-93F5-203C-8F94895F9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075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1755-B480-76E6-FDD0-A1061F5A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B18704-B1E3-DE5A-EFCE-0855D749B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38A3C-E1DB-E1F8-09D6-97623E22B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17FCD-FC7C-93F5-203C-8F94895F9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59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1755-B480-76E6-FDD0-A1061F5A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B18704-B1E3-DE5A-EFCE-0855D749B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38A3C-E1DB-E1F8-09D6-97623E22B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17FCD-FC7C-93F5-203C-8F94895F9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621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1755-B480-76E6-FDD0-A1061F5A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B18704-B1E3-DE5A-EFCE-0855D749B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38A3C-E1DB-E1F8-09D6-97623E22B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17FCD-FC7C-93F5-203C-8F94895F9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37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398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0E3BF-E930-8C2C-2D1B-22B83ABD2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1F681B-A1C7-E254-9EF3-4CCA8A482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79F8F4-A237-E692-7D66-C345B6DF3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573B3-EE5E-E971-2FE9-BD4A83495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15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E9EE4-8750-0B3A-97D6-377142208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6C2995-E062-A89A-03BC-CFAAF86E4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96977B-7BB9-8AFE-8123-76090F1B9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E62912-D112-925B-BC0E-F705A6372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74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2A078-AB8B-7D1D-6089-A832ECC6A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A6F4A7-6664-B236-E904-C86358EDD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5E90AA-2EAF-ECA9-4F45-046FB96E2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806D15-B7F0-D7AE-23EB-20BE1B1D4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26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1755-B480-76E6-FDD0-A1061F5A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B18704-B1E3-DE5A-EFCE-0855D749B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138A3C-E1DB-E1F8-09D6-97623E22B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17FCD-FC7C-93F5-203C-8F94895F9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348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311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FDE8E-786A-C490-359A-3292D0C7A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5B6ABF-00E2-CB2E-1691-ABEA8D2C2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A4FD4B-27F1-41EA-111A-0C05CF51C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693DEF-AECE-25B7-D379-90CD8E21C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2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05A03-0080-DEC8-AE2C-6086DF9CA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FA694E-A437-8A5E-4CC7-1BBA3EE8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53FDD4-F01C-57DC-BBF5-BBB0ECB87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3648A5-03A5-4689-5974-F0EA78462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673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D470B-B50F-8324-A4B1-78DB2727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9796A6-82D2-5856-0660-38697B306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373B077-22F7-4960-3F73-0BD3F2EFB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4D94EC-D0D1-4BA9-879C-40F03CA39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136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7E0C8-89ED-D7ED-00FA-12E9BC0EA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F802F6-7503-FA0D-97E5-F0F95FDFD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CA412C-6BBC-CB19-35D5-4ADBF5EDE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F0FAA3-9896-5E6B-5D27-439DD5EDF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2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9CF0-2E16-E9CD-CD29-B1D2E671B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3A9C28-AC4E-7B74-3D15-33D0A05FA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F31241-0B9D-07E8-120F-86A674B36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DB2A19-7E64-A941-78E4-C41E5F3E7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46B69-4058-4C3E-B837-513E949B98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2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A6386-907F-C260-D9A0-D5CA8B80A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B987BD-F170-47E6-4563-0C8587261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DE75F5-04A5-083B-1150-787B372C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0CD03-F268-F680-E228-3A55FD31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A39B14-6FA7-FD29-C8F6-4295BC47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28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745B1A-D611-B8DD-F5F4-E3368EE1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1164AF-C4DF-9498-AF7E-224984FD0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C82E9C-ABB8-3F25-70DA-9C0F77D4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CA8E76-3465-26BC-D8E0-53A137E5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D6E26A-524E-6FF1-DAA5-21BD7B4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4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003762-0C4C-C835-7891-D03BECB6EC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557532-7050-C6B3-01F0-1B055C365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7A6055-06D9-B67B-71C1-D40935D7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5578D9-2EEA-AD5A-7444-407E37B8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CE9F6-784F-C6B8-D889-6493D7761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015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388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331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695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137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33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80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947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7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9AF3A-E171-4902-B5C1-C4E220B3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53FC7C-D260-15E4-93C0-FD1F485E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F2EC12-F74E-5407-B93D-267BF725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8DAE64-F773-175E-35FD-AD4B11C7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A284F2-8124-A902-E72B-29EE91E4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118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765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778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163E-A137-4843-91D4-FA65FB3DED33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702D1-1167-4612-BF8C-6B16D0213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9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ADED5-46F0-9A9A-A01C-80FD72A1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96CB6B-9529-47A4-05AB-D296CBE3E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A7C38-3B3D-8EBB-EFFA-02B834F3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4BD4A1-B339-846C-2B61-C78B4652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9E73DE-BC04-BF8A-9BFC-DFC5FB3A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399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B6F77-94A4-4263-30CE-C240F26C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0E9034-B0D7-9A27-C193-6BBE334AA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7A7A8C-2443-72E4-C35E-2082675A4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33203C-B04B-4252-B62A-A81F9CB22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341D8D-52BE-9494-1B35-91E9C0E8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F22E88-5CB4-6233-EAB3-75B01849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50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2B43-EC75-37A1-EABE-50385482F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2AE17E-76A8-2A1F-95AE-63BC3824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C79F69-9ADF-4F8B-EE39-AD57D4BD1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4C2D7E-224D-CFD8-BDC6-F58C3E026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9F6438-7259-A13E-5C2B-154F5145D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0110EA-2D10-3167-A57C-B54206E5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4F1D12-056B-F965-FEF3-F18D60AE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588E88-6137-44EE-C8C8-10E2AD69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77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F87CF-1070-32FF-9095-CC97F7C2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C159E0-ABB1-1FAA-501A-BF82F218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D894BC-5475-4A7B-DE0D-826B26331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CBACDA-2F08-41ED-52FB-0723B9F31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740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0CC2AB-A9E7-A703-4278-7FFEFEF7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F8757E-8B1E-E55F-3DD1-0F32BB23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4520B5-DF8F-1569-E486-09BDB487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8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27482-9780-6AE8-F2E0-E00AFEDF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91319-B2F7-3CB9-8BC5-849BE08A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973EE7-F204-B770-7074-69BE59343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D01D4D-1370-D30F-A49C-C2312DF2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2DA2A-34D8-F45A-E383-C98D82A62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399830-713A-0775-F26F-8BD5C831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72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97A9F-FEBC-B624-C758-9A9E380F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C2B7EC-EA5A-1FB9-7371-1874DDE89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152923-D5C4-8996-0DD5-9C6A40CD8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E74437-5A64-4115-2DA5-1AE3F8CB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6794B2-17E9-2922-ABA9-A63CEEBB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45AE51-B677-53EF-E360-6DB451D5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98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D5407B1-B61B-3B96-C8C3-5F968E9D9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43B546-3786-37BF-0800-B8C4D4548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DF7BA-6D33-5495-092D-2F3F31659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12428-C93B-BAC8-A27E-7AED70495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7300A-4F50-638B-991A-1416F644F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82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178EB-3700-4FD3-BEBE-A402E276819D}" type="datetimeFigureOut">
              <a:rPr lang="zh-CN" altLang="en-US" smtClean="0"/>
              <a:t>2025/10/30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FD712-AADD-4CB4-A45C-16E1FA3A0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05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8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1.xml"/><Relationship Id="rId7" Type="http://schemas.openxmlformats.org/officeDocument/2006/relationships/image" Target="../media/image3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tags" Target="../tags/tag18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58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21.xml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notesSlide" Target="../notesSlides/notesSlide14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slideLayout" Target="../slideLayouts/slideLayout1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72.pn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39.xml"/><Relationship Id="rId7" Type="http://schemas.openxmlformats.org/officeDocument/2006/relationships/image" Target="../media/image8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82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42.xml"/><Relationship Id="rId7" Type="http://schemas.openxmlformats.org/officeDocument/2006/relationships/image" Target="../media/image87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86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45.xml"/><Relationship Id="rId7" Type="http://schemas.openxmlformats.org/officeDocument/2006/relationships/image" Target="../media/image91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90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iis.tsinghua.edu.cn/~gaomy/pubs/hydrogen.sc24.pdf" TargetMode="External"/><Relationship Id="rId3" Type="http://schemas.openxmlformats.org/officeDocument/2006/relationships/tags" Target="../tags/tag3.xml"/><Relationship Id="rId7" Type="http://schemas.openxmlformats.org/officeDocument/2006/relationships/hyperlink" Target="https://www.qualcomm.com/content/dam/qcomm-martech/dm-assets/documents/Unlocking-on-device-generative-AI-with-an-NPU-and-heterogeneous-computing.pdf" TargetMode="Externa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508.02536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userweb.cs.txstate.edu/~burtscher/papers/pasa13.pdf" TargetMode="External"/><Relationship Id="rId11" Type="http://schemas.openxmlformats.org/officeDocument/2006/relationships/hyperlink" Target="https://ghose.cs.illinois.edu/papers/25eurosys_crave.pdf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hyperlink" Target="https://arxiv.org/pdf/2503.04865" TargetMode="External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userweb.cs.txstate.edu/~burtscher/papers/pasa13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>
            <a:extLst>
              <a:ext uri="{FF2B5EF4-FFF2-40B4-BE49-F238E27FC236}">
                <a16:creationId xmlns:a16="http://schemas.microsoft.com/office/drawing/2014/main" id="{121C2617-E350-46BC-944A-0C7685CD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2598"/>
            <a:ext cx="9144000" cy="1972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189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终端异构协同</a:t>
            </a: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DDR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带宽帧渲染性能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189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模型技术合作项目</a:t>
            </a: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CD82C8C3-17DA-4790-984E-DDBD6CFFF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189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647ED8-D8F1-4C63-9DAC-2F8537AD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9100" y="-273001"/>
            <a:ext cx="4701100" cy="2930935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69909C33-0A12-4E6B-8A76-CFD6486C90D9}"/>
              </a:ext>
            </a:extLst>
          </p:cNvPr>
          <p:cNvSpPr/>
          <p:nvPr/>
        </p:nvSpPr>
        <p:spPr>
          <a:xfrm>
            <a:off x="-143301" y="4232917"/>
            <a:ext cx="5813947" cy="3684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3FCF565A-05FD-4D6C-B89A-1BE72D77F4B4}"/>
              </a:ext>
            </a:extLst>
          </p:cNvPr>
          <p:cNvSpPr/>
          <p:nvPr/>
        </p:nvSpPr>
        <p:spPr>
          <a:xfrm>
            <a:off x="5597267" y="4224972"/>
            <a:ext cx="3662740" cy="384391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CA696F9-A9B6-4A58-94B9-306C96800461}"/>
              </a:ext>
            </a:extLst>
          </p:cNvPr>
          <p:cNvCxnSpPr/>
          <p:nvPr/>
        </p:nvCxnSpPr>
        <p:spPr>
          <a:xfrm>
            <a:off x="0" y="2335733"/>
            <a:ext cx="9144000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7B2871-EA25-493E-A47F-94D3DE3B17FA}"/>
              </a:ext>
            </a:extLst>
          </p:cNvPr>
          <p:cNvCxnSpPr/>
          <p:nvPr/>
        </p:nvCxnSpPr>
        <p:spPr>
          <a:xfrm>
            <a:off x="0" y="4132998"/>
            <a:ext cx="9144000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1026" name="Picture 2" descr="HUAWEI Storage Hong Kong - Nikoyo">
            <a:extLst>
              <a:ext uri="{FF2B5EF4-FFF2-40B4-BE49-F238E27FC236}">
                <a16:creationId xmlns:a16="http://schemas.microsoft.com/office/drawing/2014/main" id="{7D71BDCD-1AA0-4A4D-A6E2-8CE724139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86" y="334088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3482238-32A1-425C-9503-0819AC746502}"/>
              </a:ext>
            </a:extLst>
          </p:cNvPr>
          <p:cNvSpPr txBox="1"/>
          <p:nvPr/>
        </p:nvSpPr>
        <p:spPr>
          <a:xfrm>
            <a:off x="1875116" y="4813753"/>
            <a:ext cx="5393765" cy="90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项目启动会</a:t>
            </a:r>
            <a:endParaRPr lang="en-US" altLang="zh-CN" sz="4000" b="1" dirty="0">
              <a:solidFill>
                <a:prstClr val="black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2E9DFF-B437-4E55-97BF-3DF733211AC6}"/>
              </a:ext>
            </a:extLst>
          </p:cNvPr>
          <p:cNvSpPr txBox="1"/>
          <p:nvPr/>
        </p:nvSpPr>
        <p:spPr>
          <a:xfrm>
            <a:off x="2218216" y="5919532"/>
            <a:ext cx="4707564" cy="57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2025.10.31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75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C29A-1D25-457F-251F-B0A764DB8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28">
            <a:extLst>
              <a:ext uri="{FF2B5EF4-FFF2-40B4-BE49-F238E27FC236}">
                <a16:creationId xmlns:a16="http://schemas.microsoft.com/office/drawing/2014/main" id="{ECEAA6A0-2CEF-5D6F-7446-A1C719FCE58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0945" y="3466862"/>
            <a:ext cx="8502110" cy="2706703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444D8D-FD4B-C0C7-824E-4A0EB95DE67C}"/>
              </a:ext>
            </a:extLst>
          </p:cNvPr>
          <p:cNvSpPr/>
          <p:nvPr/>
        </p:nvSpPr>
        <p:spPr>
          <a:xfrm>
            <a:off x="8398414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D29D2B75-8A9D-920A-4C87-D92B0568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426D26E-40E9-EFBA-AB47-3FA3656314E6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43979D4-9685-746A-B214-2C90151E458F}"/>
              </a:ext>
            </a:extLst>
          </p:cNvPr>
          <p:cNvSpPr/>
          <p:nvPr/>
        </p:nvSpPr>
        <p:spPr>
          <a:xfrm>
            <a:off x="300253" y="752983"/>
            <a:ext cx="2459055" cy="559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956459-DBA0-8D47-C388-E6511126CAD5}"/>
              </a:ext>
            </a:extLst>
          </p:cNvPr>
          <p:cNvSpPr txBox="1"/>
          <p:nvPr/>
        </p:nvSpPr>
        <p:spPr>
          <a:xfrm>
            <a:off x="320945" y="203834"/>
            <a:ext cx="742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建模工作调研：内存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DVFS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能效建模与控制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F28C0B-9354-B73F-02FB-6760EAE6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3" y="209349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10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28">
            <a:extLst>
              <a:ext uri="{FF2B5EF4-FFF2-40B4-BE49-F238E27FC236}">
                <a16:creationId xmlns:a16="http://schemas.microsoft.com/office/drawing/2014/main" id="{79BE0C5E-FD9E-B444-AC9F-C275C25B8E3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0946" y="1138930"/>
            <a:ext cx="5368360" cy="1978498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6DCE8B77-35BF-3181-1802-929CD7EF7CF3}"/>
              </a:ext>
            </a:extLst>
          </p:cNvPr>
          <p:cNvSpPr/>
          <p:nvPr/>
        </p:nvSpPr>
        <p:spPr>
          <a:xfrm>
            <a:off x="574226" y="859512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问题背景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06EA66-DC29-573A-B2E2-C2D497A5A2C2}"/>
              </a:ext>
            </a:extLst>
          </p:cNvPr>
          <p:cNvSpPr txBox="1"/>
          <p:nvPr/>
        </p:nvSpPr>
        <p:spPr>
          <a:xfrm>
            <a:off x="3497889" y="1480434"/>
            <a:ext cx="214822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内存功耗</a:t>
            </a:r>
            <a:r>
              <a:rPr lang="zh-CN" altLang="en-US" sz="11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在多核系统中占比上升，传统</a:t>
            </a:r>
            <a:r>
              <a:rPr lang="en-US" altLang="zh-CN" sz="11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CPU DVFS</a:t>
            </a:r>
            <a:r>
              <a:rPr lang="zh-CN" altLang="en-US" sz="11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无法体现内存带来的性能和能耗优化瓶颈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3229C33-5E89-B64C-28AF-A8E0279BC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967" y="3666972"/>
            <a:ext cx="2558487" cy="11697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A3AE02-5FAB-C72E-4B7D-7E963BDEF7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5" y="1481478"/>
            <a:ext cx="2713581" cy="1549909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F8929ED5-9C22-748F-98E2-40F40D3321B7}"/>
              </a:ext>
            </a:extLst>
          </p:cNvPr>
          <p:cNvSpPr/>
          <p:nvPr/>
        </p:nvSpPr>
        <p:spPr>
          <a:xfrm>
            <a:off x="574225" y="3187294"/>
            <a:ext cx="3946660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核心方法：重定义内存</a:t>
            </a:r>
            <a:r>
              <a:rPr lang="en-US" altLang="zh-CN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-</a:t>
            </a: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功耗函数关系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43AEC62-7BF6-FD7F-3FA2-FC747E5746A1}"/>
              </a:ext>
            </a:extLst>
          </p:cNvPr>
          <p:cNvSpPr txBox="1"/>
          <p:nvPr/>
        </p:nvSpPr>
        <p:spPr>
          <a:xfrm>
            <a:off x="737775" y="4406215"/>
            <a:ext cx="24013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功耗拆分：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后台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/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前台操作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（如读写）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6F5A239-EDB2-04C8-B452-0CDBA1ED1F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3" y="5150505"/>
            <a:ext cx="2097573" cy="907703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B543A81-62D3-ED24-6AE3-3A1FE8A65E72}"/>
              </a:ext>
            </a:extLst>
          </p:cNvPr>
          <p:cNvSpPr txBox="1"/>
          <p:nvPr/>
        </p:nvSpPr>
        <p:spPr>
          <a:xfrm>
            <a:off x="2759308" y="5145173"/>
            <a:ext cx="103213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利用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两级带宽阈值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(T₁/T₂)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设定三档频点，在低负载阶段主动降频节能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9FE9790-2B18-E58C-B6FA-B10EF7165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098" y="3697466"/>
            <a:ext cx="2725198" cy="66412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5EC7AA5-FA00-D892-0B8A-B59199E3047B}"/>
              </a:ext>
            </a:extLst>
          </p:cNvPr>
          <p:cNvSpPr txBox="1"/>
          <p:nvPr/>
        </p:nvSpPr>
        <p:spPr>
          <a:xfrm>
            <a:off x="2217551" y="3867373"/>
            <a:ext cx="12148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降频</a:t>
            </a:r>
            <a:r>
              <a:rPr lang="en-US" altLang="zh-CN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+</a:t>
            </a:r>
            <a:r>
              <a:rPr lang="zh-CN" altLang="en-US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降压</a:t>
            </a:r>
            <a:r>
              <a:rPr lang="zh-CN" altLang="en-US" sz="9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修正能耗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A2C5AAF-0EA6-325D-AB9F-A5F34DE77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963" y="4639344"/>
            <a:ext cx="2837941" cy="14804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FD721E87-FA2D-A20E-6E8A-7AFC7939F9B0}"/>
              </a:ext>
            </a:extLst>
          </p:cNvPr>
          <p:cNvSpPr txBox="1"/>
          <p:nvPr/>
        </p:nvSpPr>
        <p:spPr>
          <a:xfrm>
            <a:off x="1231574" y="4816445"/>
            <a:ext cx="12148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真机测</a:t>
            </a:r>
            <a:r>
              <a:rPr lang="en-US" altLang="zh-CN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+</a:t>
            </a:r>
            <a:r>
              <a:rPr lang="zh-CN" altLang="en-US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模型</a:t>
            </a:r>
            <a:r>
              <a:rPr lang="zh-CN" altLang="en-US" sz="9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校正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B024A0C-E0FD-F332-D52D-BDC3D0F4A318}"/>
              </a:ext>
            </a:extLst>
          </p:cNvPr>
          <p:cNvCxnSpPr>
            <a:cxnSpLocks/>
          </p:cNvCxnSpPr>
          <p:nvPr/>
        </p:nvCxnSpPr>
        <p:spPr>
          <a:xfrm>
            <a:off x="3919143" y="3466862"/>
            <a:ext cx="0" cy="2706703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箭头: 右 40">
            <a:extLst>
              <a:ext uri="{FF2B5EF4-FFF2-40B4-BE49-F238E27FC236}">
                <a16:creationId xmlns:a16="http://schemas.microsoft.com/office/drawing/2014/main" id="{B78A690A-DC38-6D66-8702-B5B1EE4283EB}"/>
              </a:ext>
            </a:extLst>
          </p:cNvPr>
          <p:cNvSpPr/>
          <p:nvPr/>
        </p:nvSpPr>
        <p:spPr>
          <a:xfrm>
            <a:off x="3823809" y="4731987"/>
            <a:ext cx="210909" cy="34025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7CAF0F9-8A22-8B77-6DD3-8B81C7C0905A}"/>
              </a:ext>
            </a:extLst>
          </p:cNvPr>
          <p:cNvSpPr txBox="1"/>
          <p:nvPr/>
        </p:nvSpPr>
        <p:spPr>
          <a:xfrm>
            <a:off x="4113775" y="5339169"/>
            <a:ext cx="16402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效果：带宽稳态可降频，高带宽区域维持性能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7AFE21C9-9EB0-5BDD-E2B9-0936123B67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7037" y="3899932"/>
            <a:ext cx="2446017" cy="22781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46D51833-56F0-CE23-8D1A-A4F0DD238AF2}"/>
              </a:ext>
            </a:extLst>
          </p:cNvPr>
          <p:cNvSpPr txBox="1"/>
          <p:nvPr/>
        </p:nvSpPr>
        <p:spPr>
          <a:xfrm>
            <a:off x="6466135" y="4262331"/>
            <a:ext cx="22678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内存延迟经验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拟合函数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7212FF9-6713-0123-465C-910A764795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306" y="4920139"/>
            <a:ext cx="2997384" cy="1082899"/>
          </a:xfrm>
          <a:prstGeom prst="rect">
            <a:avLst/>
          </a:prstGeom>
        </p:spPr>
      </p:pic>
      <p:sp>
        <p:nvSpPr>
          <p:cNvPr id="51" name="矩形: 圆角 28">
            <a:extLst>
              <a:ext uri="{FF2B5EF4-FFF2-40B4-BE49-F238E27FC236}">
                <a16:creationId xmlns:a16="http://schemas.microsoft.com/office/drawing/2014/main" id="{A3EE98C8-C052-59E7-BBB0-6F82CED84CD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20116" y="1144886"/>
            <a:ext cx="2802937" cy="1972541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可直接迁移为</a:t>
            </a:r>
            <a:r>
              <a:rPr lang="zh-CN" altLang="en-US" sz="2400" b="1" dirty="0"/>
              <a:t>终端</a:t>
            </a:r>
            <a:r>
              <a:rPr lang="en-US" altLang="zh-CN" sz="2400" b="1" dirty="0"/>
              <a:t>DDR</a:t>
            </a:r>
            <a:r>
              <a:rPr lang="zh-CN" altLang="en-US" sz="2400" b="1" dirty="0"/>
              <a:t>带宽阈值调控策略</a:t>
            </a:r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D8F50A63-F8AF-BC8A-A68C-4659273E35F2}"/>
              </a:ext>
            </a:extLst>
          </p:cNvPr>
          <p:cNvSpPr/>
          <p:nvPr/>
        </p:nvSpPr>
        <p:spPr>
          <a:xfrm>
            <a:off x="6217688" y="865468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研究价值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EB189CC-382D-4B64-5E32-0BB140BB5C79}"/>
              </a:ext>
            </a:extLst>
          </p:cNvPr>
          <p:cNvSpPr txBox="1"/>
          <p:nvPr/>
        </p:nvSpPr>
        <p:spPr>
          <a:xfrm>
            <a:off x="6113349" y="2134350"/>
            <a:ext cx="28407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可作为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终端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DDR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带宽阈值调控策略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参考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4D35778-1B58-FF84-9048-6AD0F06395D0}"/>
              </a:ext>
            </a:extLst>
          </p:cNvPr>
          <p:cNvSpPr txBox="1"/>
          <p:nvPr/>
        </p:nvSpPr>
        <p:spPr>
          <a:xfrm>
            <a:off x="6325669" y="2600500"/>
            <a:ext cx="24160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作为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帧级频点切换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的安全边界，用于平衡帧率波动与功耗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CF72AB9-1C16-C45F-2E5C-8371A3DB2E89}"/>
              </a:ext>
            </a:extLst>
          </p:cNvPr>
          <p:cNvSpPr txBox="1"/>
          <p:nvPr/>
        </p:nvSpPr>
        <p:spPr>
          <a:xfrm>
            <a:off x="6260151" y="1498191"/>
            <a:ext cx="24160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真实平台验证：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性能下降 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&lt; 2 %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，能效提升约 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5 %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5E2C1FF-E80D-3715-54C0-78B65DFD307A}"/>
              </a:ext>
            </a:extLst>
          </p:cNvPr>
          <p:cNvSpPr txBox="1"/>
          <p:nvPr/>
        </p:nvSpPr>
        <p:spPr>
          <a:xfrm>
            <a:off x="3653980" y="2344709"/>
            <a:ext cx="173018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论文提出以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带宽感知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为</a:t>
            </a:r>
            <a:endParaRPr lang="en-US" altLang="zh-CN" sz="1100" b="1" dirty="0">
              <a:latin typeface="Georgia" panose="02040502050405090303" pitchFamily="18" charset="0"/>
              <a:ea typeface="Microsoft YaHei UI" panose="020B0503020204020204" pitchFamily="34" charset="-122"/>
            </a:endParaRPr>
          </a:p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核心的</a:t>
            </a:r>
            <a:r>
              <a:rPr lang="en-US" altLang="zh-CN" sz="1100" b="1">
                <a:latin typeface="Georgia" panose="02040502050405090303" pitchFamily="18" charset="0"/>
                <a:ea typeface="Microsoft YaHei UI" panose="020B0503020204020204" pitchFamily="34" charset="-122"/>
              </a:rPr>
              <a:t>DRAM DVFS</a:t>
            </a:r>
          </a:p>
          <a:p>
            <a:pPr algn="ctr">
              <a:defRPr/>
            </a:pPr>
            <a:r>
              <a:rPr lang="zh-CN" altLang="en-US" sz="1100" b="1">
                <a:latin typeface="Georgia" panose="02040502050405090303" pitchFamily="18" charset="0"/>
                <a:ea typeface="Microsoft YaHei UI" panose="020B0503020204020204" pitchFamily="34" charset="-122"/>
              </a:rPr>
              <a:t>方法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，兼顾功耗与性能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62261CE-F568-4AE2-8739-C76ABD44EE0F}"/>
              </a:ext>
            </a:extLst>
          </p:cNvPr>
          <p:cNvSpPr txBox="1"/>
          <p:nvPr/>
        </p:nvSpPr>
        <p:spPr>
          <a:xfrm>
            <a:off x="320944" y="6290518"/>
            <a:ext cx="80774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对应论文：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Howard David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al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“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Memory power management via dynamic voltage/frequency scaling”, in </a:t>
            </a:r>
            <a:r>
              <a:rPr lang="en-US" altLang="zh-CN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Proc. ACM ICAC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2011.  </a:t>
            </a:r>
          </a:p>
        </p:txBody>
      </p:sp>
    </p:spTree>
    <p:extLst>
      <p:ext uri="{BB962C8B-B14F-4D97-AF65-F5344CB8AC3E}">
        <p14:creationId xmlns:p14="http://schemas.microsoft.com/office/powerpoint/2010/main" val="160599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5FFE-4F73-72FF-9C2E-B223AE360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66E6A5B-4E7E-48C1-D47A-825B39D46C77}"/>
              </a:ext>
            </a:extLst>
          </p:cNvPr>
          <p:cNvSpPr/>
          <p:nvPr/>
        </p:nvSpPr>
        <p:spPr>
          <a:xfrm>
            <a:off x="8398414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87AB5C6-9F76-2685-4374-867AA4B41F64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588F61D-B21A-B8E1-9D2D-77CAE954DA25}"/>
              </a:ext>
            </a:extLst>
          </p:cNvPr>
          <p:cNvSpPr/>
          <p:nvPr/>
        </p:nvSpPr>
        <p:spPr>
          <a:xfrm>
            <a:off x="300253" y="752983"/>
            <a:ext cx="2369113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3028C1-DA69-8DB5-2BFC-B66B362766C2}"/>
              </a:ext>
            </a:extLst>
          </p:cNvPr>
          <p:cNvSpPr txBox="1"/>
          <p:nvPr/>
        </p:nvSpPr>
        <p:spPr>
          <a:xfrm>
            <a:off x="320945" y="203834"/>
            <a:ext cx="742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建模工作调研：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内存协同调频工作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27601B-7708-86B3-66A9-78FB779E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3" y="209349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11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28">
            <a:extLst>
              <a:ext uri="{FF2B5EF4-FFF2-40B4-BE49-F238E27FC236}">
                <a16:creationId xmlns:a16="http://schemas.microsoft.com/office/drawing/2014/main" id="{7EA8F483-2A49-03C3-9FD7-7062303A8EE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0946" y="1121890"/>
            <a:ext cx="2979982" cy="2411995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DBC458FA-1D11-11DA-2359-A9A819C636BB}"/>
              </a:ext>
            </a:extLst>
          </p:cNvPr>
          <p:cNvSpPr/>
          <p:nvPr/>
        </p:nvSpPr>
        <p:spPr>
          <a:xfrm>
            <a:off x="574226" y="842472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问题背景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1" name="矩形: 圆角 28">
            <a:extLst>
              <a:ext uri="{FF2B5EF4-FFF2-40B4-BE49-F238E27FC236}">
                <a16:creationId xmlns:a16="http://schemas.microsoft.com/office/drawing/2014/main" id="{B2310218-83EF-EEB2-579C-32F5F470CCE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554208" y="1127846"/>
            <a:ext cx="5399880" cy="5156210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可直接迁移为</a:t>
            </a:r>
            <a:r>
              <a:rPr lang="zh-CN" altLang="en-US" sz="2400" b="1" dirty="0"/>
              <a:t>终端</a:t>
            </a:r>
            <a:r>
              <a:rPr lang="en-US" altLang="zh-CN" sz="2400" b="1" dirty="0"/>
              <a:t>DDR</a:t>
            </a:r>
            <a:r>
              <a:rPr lang="zh-CN" altLang="en-US" sz="2400" b="1" dirty="0"/>
              <a:t>带宽阈值调控策略</a:t>
            </a:r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B8B738D3-5845-9F84-63B2-58120CCA8182}"/>
              </a:ext>
            </a:extLst>
          </p:cNvPr>
          <p:cNvSpPr/>
          <p:nvPr/>
        </p:nvSpPr>
        <p:spPr>
          <a:xfrm>
            <a:off x="3751780" y="848428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核心方法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46C9063-4510-120C-D296-B1508B16F13E}"/>
              </a:ext>
            </a:extLst>
          </p:cNvPr>
          <p:cNvSpPr txBox="1"/>
          <p:nvPr/>
        </p:nvSpPr>
        <p:spPr>
          <a:xfrm>
            <a:off x="504963" y="2738239"/>
            <a:ext cx="259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单独调节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CPU 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频点往往导致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资源错配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7ACA71-4F2C-FDDB-6A94-0052CCA869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4" y="1437458"/>
            <a:ext cx="2365051" cy="13082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980607-2D0F-3E40-D1CF-37E39F64E2A0}"/>
              </a:ext>
            </a:extLst>
          </p:cNvPr>
          <p:cNvSpPr txBox="1"/>
          <p:nvPr/>
        </p:nvSpPr>
        <p:spPr>
          <a:xfrm>
            <a:off x="421824" y="2999849"/>
            <a:ext cx="29048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论文提出一种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离线建模 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+ 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在线联合决策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框架，系统性探索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CPU–Memory 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协同调频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9C3433-24B5-3859-A8B9-69A008AD0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3894" y="1505304"/>
            <a:ext cx="4296151" cy="8996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A66810-C541-438A-092E-444CB30C317B}"/>
              </a:ext>
            </a:extLst>
          </p:cNvPr>
          <p:cNvSpPr txBox="1"/>
          <p:nvPr/>
        </p:nvSpPr>
        <p:spPr>
          <a:xfrm>
            <a:off x="4013216" y="2381242"/>
            <a:ext cx="45987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离线阶段：通过合成基准任务，覆盖从计算密集到内存密集的特征空间，采集不同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〈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核类型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TC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、核数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NC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、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CPU 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频率 </a:t>
            </a:r>
            <a:r>
              <a:rPr lang="en-US" altLang="zh-CN" sz="1100" b="1" dirty="0" err="1">
                <a:latin typeface="Georgia" panose="02040502050405090303" pitchFamily="18" charset="0"/>
                <a:ea typeface="Microsoft YaHei UI" panose="020B0503020204020204" pitchFamily="34" charset="-122"/>
              </a:rPr>
              <a:t>fC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、内存频率 </a:t>
            </a:r>
            <a:r>
              <a:rPr lang="en-US" altLang="zh-CN" sz="1100" b="1" dirty="0" err="1">
                <a:latin typeface="Georgia" panose="02040502050405090303" pitchFamily="18" charset="0"/>
                <a:ea typeface="Microsoft YaHei UI" panose="020B0503020204020204" pitchFamily="34" charset="-122"/>
              </a:rPr>
              <a:t>fM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〉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组合下的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执行时间、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CPU 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功耗、内存功耗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样本，训练三类回归模型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9966964-732B-4346-B878-61DA0401291D}"/>
              </a:ext>
            </a:extLst>
          </p:cNvPr>
          <p:cNvCxnSpPr>
            <a:cxnSpLocks/>
          </p:cNvCxnSpPr>
          <p:nvPr/>
        </p:nvCxnSpPr>
        <p:spPr>
          <a:xfrm flipH="1">
            <a:off x="3554208" y="2975351"/>
            <a:ext cx="539988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00018D80-D922-E188-8D2A-6B562CC11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129" y="3055055"/>
            <a:ext cx="4179680" cy="106882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FC16D5C-DA69-D781-1C3F-43FC2830CAE4}"/>
              </a:ext>
            </a:extLst>
          </p:cNvPr>
          <p:cNvSpPr txBox="1"/>
          <p:nvPr/>
        </p:nvSpPr>
        <p:spPr>
          <a:xfrm>
            <a:off x="3960153" y="4201684"/>
            <a:ext cx="44436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在线阶段：每个任务运行时仅需在两档 </a:t>
            </a:r>
            <a:r>
              <a:rPr lang="en-US" altLang="zh-CN" sz="1100" b="1" dirty="0" err="1">
                <a:latin typeface="Georgia" panose="02040502050405090303" pitchFamily="18" charset="0"/>
                <a:ea typeface="Microsoft YaHei UI" panose="020B0503020204020204" pitchFamily="34" charset="-122"/>
              </a:rPr>
              <a:t>fC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 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下轻量采样，计算其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内存受限度 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MB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（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Memory-Boundness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）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，并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查表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快速预测不同配置下的性能与功耗。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EF93B6C-3CE3-CC78-4F7C-92A4A1808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22" y="4973742"/>
            <a:ext cx="2369047" cy="1143713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44D6C31-60B2-C5ED-39F5-F772244EE7C3}"/>
              </a:ext>
            </a:extLst>
          </p:cNvPr>
          <p:cNvSpPr txBox="1"/>
          <p:nvPr/>
        </p:nvSpPr>
        <p:spPr>
          <a:xfrm>
            <a:off x="6587914" y="4973742"/>
            <a:ext cx="19927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将回归结果离线预计算为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LUT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，在线查询复杂度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O(1)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0E90AF2-F2E8-1971-41D7-D98309722CFD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6906276" y="4554527"/>
            <a:ext cx="678037" cy="41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008F95A-D389-1FA7-6138-F3A812FC78DE}"/>
              </a:ext>
            </a:extLst>
          </p:cNvPr>
          <p:cNvSpPr txBox="1"/>
          <p:nvPr/>
        </p:nvSpPr>
        <p:spPr>
          <a:xfrm>
            <a:off x="6383505" y="5695704"/>
            <a:ext cx="23690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采用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最速下降法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代替暴力遍历，仅需少量组合评估即可逼近全局最优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44" name="矩形: 圆角 28">
            <a:extLst>
              <a:ext uri="{FF2B5EF4-FFF2-40B4-BE49-F238E27FC236}">
                <a16:creationId xmlns:a16="http://schemas.microsoft.com/office/drawing/2014/main" id="{A778EEDF-699F-43B0-AF2E-75F2F1A0D60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946" y="3872060"/>
            <a:ext cx="2979982" cy="2411995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47B4463C-6711-6BF6-0475-10B4C1F6F64A}"/>
              </a:ext>
            </a:extLst>
          </p:cNvPr>
          <p:cNvSpPr/>
          <p:nvPr/>
        </p:nvSpPr>
        <p:spPr>
          <a:xfrm>
            <a:off x="574226" y="3595004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研究价值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E9F6D9C-F95D-3AF3-9D19-A6DDBFF0AE06}"/>
              </a:ext>
            </a:extLst>
          </p:cNvPr>
          <p:cNvSpPr txBox="1"/>
          <p:nvPr/>
        </p:nvSpPr>
        <p:spPr>
          <a:xfrm>
            <a:off x="285791" y="5932439"/>
            <a:ext cx="30806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提供了“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离线拟合 → 在线决策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”的完整闭环范式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B8D8612C-3824-1E66-2AD3-3D572C02C7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3" y="4203491"/>
            <a:ext cx="2475890" cy="976014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B6B93BFD-12DC-C1E2-54B9-09E45F59EF31}"/>
              </a:ext>
            </a:extLst>
          </p:cNvPr>
          <p:cNvSpPr txBox="1"/>
          <p:nvPr/>
        </p:nvSpPr>
        <p:spPr>
          <a:xfrm>
            <a:off x="484418" y="5452118"/>
            <a:ext cx="25909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对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GRWS 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框架平均节能 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40.7%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，相比最强基线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STEER 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仍可再省 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21.2%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B7C591D-BDA3-1336-7D18-2F5A6DDADB81}"/>
              </a:ext>
            </a:extLst>
          </p:cNvPr>
          <p:cNvSpPr txBox="1"/>
          <p:nvPr/>
        </p:nvSpPr>
        <p:spPr>
          <a:xfrm>
            <a:off x="2558669" y="4363375"/>
            <a:ext cx="559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模型预测准确</a:t>
            </a:r>
            <a:endParaRPr lang="zh-CN" altLang="en-US" sz="9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7C9D6E8F-C0A4-0EFD-ADAF-CC0F8735D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8547BD0-3644-4777-8F91-F444B9E52C9D}"/>
              </a:ext>
            </a:extLst>
          </p:cNvPr>
          <p:cNvSpPr txBox="1"/>
          <p:nvPr/>
        </p:nvSpPr>
        <p:spPr>
          <a:xfrm>
            <a:off x="320948" y="6357705"/>
            <a:ext cx="8675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对应论文：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Chen </a:t>
            </a:r>
            <a:r>
              <a:rPr lang="en-US" altLang="zh-CN" sz="11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al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“JOSS: Joint Exploration of CPU-Memory DVFS and Task Scheduling for Energy Efficiency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”, in </a:t>
            </a:r>
            <a:r>
              <a:rPr lang="en-US" altLang="zh-CN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Proc. ACM ICPP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2023.  </a:t>
            </a:r>
          </a:p>
        </p:txBody>
      </p:sp>
    </p:spTree>
    <p:extLst>
      <p:ext uri="{BB962C8B-B14F-4D97-AF65-F5344CB8AC3E}">
        <p14:creationId xmlns:p14="http://schemas.microsoft.com/office/powerpoint/2010/main" val="307519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2D095-4F63-F48A-6F7E-4DD688ACF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CFCE20F-AE34-1179-716E-02A3CB41D5A3}"/>
              </a:ext>
            </a:extLst>
          </p:cNvPr>
          <p:cNvSpPr/>
          <p:nvPr/>
        </p:nvSpPr>
        <p:spPr>
          <a:xfrm>
            <a:off x="8398414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CDCA2AD-F9E5-3258-19AB-FF915A8B6DF2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EA722A8-0D59-CACE-6837-F3A7A77121C6}"/>
              </a:ext>
            </a:extLst>
          </p:cNvPr>
          <p:cNvSpPr/>
          <p:nvPr/>
        </p:nvSpPr>
        <p:spPr>
          <a:xfrm>
            <a:off x="300253" y="752983"/>
            <a:ext cx="241014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E5E117-8B9F-4051-24E9-8CF6AC92EA63}"/>
              </a:ext>
            </a:extLst>
          </p:cNvPr>
          <p:cNvSpPr txBox="1"/>
          <p:nvPr/>
        </p:nvSpPr>
        <p:spPr>
          <a:xfrm>
            <a:off x="320945" y="203834"/>
            <a:ext cx="742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建模工作调研：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CPU/GPU/DDR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协同寻优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646E7DC-369E-14A8-CB51-56A6EC54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3" y="209349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12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28">
            <a:extLst>
              <a:ext uri="{FF2B5EF4-FFF2-40B4-BE49-F238E27FC236}">
                <a16:creationId xmlns:a16="http://schemas.microsoft.com/office/drawing/2014/main" id="{C2852E61-4CCF-9046-6FAE-00A500CA71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0944" y="1160015"/>
            <a:ext cx="5648573" cy="1365280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EAF038CF-A899-AB5F-B636-944D444B990E}"/>
              </a:ext>
            </a:extLst>
          </p:cNvPr>
          <p:cNvSpPr/>
          <p:nvPr/>
        </p:nvSpPr>
        <p:spPr>
          <a:xfrm>
            <a:off x="574226" y="859510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问题背景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91390A7-23B5-A0AD-88BC-4AFC0CC810E9}"/>
              </a:ext>
            </a:extLst>
          </p:cNvPr>
          <p:cNvSpPr txBox="1"/>
          <p:nvPr/>
        </p:nvSpPr>
        <p:spPr>
          <a:xfrm>
            <a:off x="3221595" y="1322438"/>
            <a:ext cx="259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移动端多核总体能效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被系统性低估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E625C4-7FD4-CE6C-5569-4503E827D4EA}"/>
              </a:ext>
            </a:extLst>
          </p:cNvPr>
          <p:cNvSpPr txBox="1"/>
          <p:nvPr/>
        </p:nvSpPr>
        <p:spPr>
          <a:xfrm>
            <a:off x="3064631" y="1620133"/>
            <a:ext cx="2904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各子系统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分别调频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常出现错配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C0A349-E753-1E10-FC6C-6F5744DCF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8" y="1478470"/>
            <a:ext cx="2740507" cy="9597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48AC22F-283B-BB76-3601-CA771748CDD6}"/>
              </a:ext>
            </a:extLst>
          </p:cNvPr>
          <p:cNvSpPr txBox="1"/>
          <p:nvPr/>
        </p:nvSpPr>
        <p:spPr>
          <a:xfrm>
            <a:off x="3064631" y="1910937"/>
            <a:ext cx="2904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内存带宽瓶颈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长期被忽视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C0BF1D-6F4C-37B0-5245-62449EDF37F2}"/>
              </a:ext>
            </a:extLst>
          </p:cNvPr>
          <p:cNvSpPr txBox="1"/>
          <p:nvPr/>
        </p:nvSpPr>
        <p:spPr>
          <a:xfrm>
            <a:off x="3064631" y="2245074"/>
            <a:ext cx="2904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需要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CPU/GPU/DDR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协同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的一体建模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87DB371-DCDC-2524-B1A2-AE7081AEB6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46" y="1149071"/>
            <a:ext cx="2928606" cy="1446879"/>
          </a:xfrm>
          <a:prstGeom prst="rect">
            <a:avLst/>
          </a:prstGeom>
        </p:spPr>
      </p:pic>
      <p:sp>
        <p:nvSpPr>
          <p:cNvPr id="14" name="矩形: 圆角 28">
            <a:extLst>
              <a:ext uri="{FF2B5EF4-FFF2-40B4-BE49-F238E27FC236}">
                <a16:creationId xmlns:a16="http://schemas.microsoft.com/office/drawing/2014/main" id="{385E0421-3D89-9A14-D1A6-B3F596A271E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0253" y="2844686"/>
            <a:ext cx="8583355" cy="3383669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EC0883C4-A071-783F-DF00-1164282ABD77}"/>
              </a:ext>
            </a:extLst>
          </p:cNvPr>
          <p:cNvSpPr/>
          <p:nvPr/>
        </p:nvSpPr>
        <p:spPr>
          <a:xfrm>
            <a:off x="553534" y="2565268"/>
            <a:ext cx="2156864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核心方法（设计期）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1B71E77-6B09-55A9-572C-D8C67F86374B}"/>
              </a:ext>
            </a:extLst>
          </p:cNvPr>
          <p:cNvSpPr txBox="1"/>
          <p:nvPr/>
        </p:nvSpPr>
        <p:spPr>
          <a:xfrm>
            <a:off x="2162976" y="3820326"/>
            <a:ext cx="1177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全频点组合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扫描，采三维轨迹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91EF00B-420A-35EB-0335-F04E3A39D329}"/>
              </a:ext>
            </a:extLst>
          </p:cNvPr>
          <p:cNvSpPr txBox="1"/>
          <p:nvPr/>
        </p:nvSpPr>
        <p:spPr>
          <a:xfrm>
            <a:off x="2114727" y="4547528"/>
            <a:ext cx="117784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微基准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覆盖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CPU/GPU/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内存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特征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9DF8314-AF12-F1BE-3BBD-7EB9C6FA58F5}"/>
              </a:ext>
            </a:extLst>
          </p:cNvPr>
          <p:cNvSpPr txBox="1"/>
          <p:nvPr/>
        </p:nvSpPr>
        <p:spPr>
          <a:xfrm>
            <a:off x="2100535" y="5401434"/>
            <a:ext cx="12400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以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Spearman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构建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RI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交互矩阵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0AD88F2-8024-2C15-3522-24196701C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40" y="3261274"/>
            <a:ext cx="2522855" cy="26797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6673519-8EBF-E671-7FD8-19236C6EA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01" y="3723993"/>
            <a:ext cx="1698109" cy="2412008"/>
          </a:xfrm>
          <a:prstGeom prst="rect">
            <a:avLst/>
          </a:prstGeom>
        </p:spPr>
      </p:pic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FC6FE0A1-0B58-510D-1CAC-726C6968DBF3}"/>
              </a:ext>
            </a:extLst>
          </p:cNvPr>
          <p:cNvCxnSpPr>
            <a:cxnSpLocks/>
          </p:cNvCxnSpPr>
          <p:nvPr/>
        </p:nvCxnSpPr>
        <p:spPr>
          <a:xfrm flipV="1">
            <a:off x="3463820" y="2844686"/>
            <a:ext cx="0" cy="3383669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09CC2004-939A-8CAC-3812-2C43BF6749DE}"/>
              </a:ext>
            </a:extLst>
          </p:cNvPr>
          <p:cNvSpPr txBox="1"/>
          <p:nvPr/>
        </p:nvSpPr>
        <p:spPr>
          <a:xfrm>
            <a:off x="3789087" y="3241784"/>
            <a:ext cx="26593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对任一频率组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α=(</a:t>
            </a:r>
            <a:r>
              <a:rPr lang="en-US" altLang="zh-CN" sz="1100" b="1" dirty="0" err="1">
                <a:latin typeface="Georgia" panose="02040502050405090303" pitchFamily="18" charset="0"/>
                <a:ea typeface="Microsoft YaHei UI" panose="020B0503020204020204" pitchFamily="34" charset="-122"/>
              </a:rPr>
              <a:t>fCPU,fGPU,fMEM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)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，定义</a:t>
            </a:r>
            <a:r>
              <a:rPr lang="zh-CN" altLang="en-US" sz="12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能效打分、性能、功耗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67437971-2088-6BF5-F194-EE8A38A99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7876" y="3723993"/>
            <a:ext cx="1944370" cy="55626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9AA05BC3-AC5E-D3F5-F3E4-CF0968A7B00A}"/>
              </a:ext>
            </a:extLst>
          </p:cNvPr>
          <p:cNvSpPr txBox="1"/>
          <p:nvPr/>
        </p:nvSpPr>
        <p:spPr>
          <a:xfrm>
            <a:off x="3613970" y="4344601"/>
            <a:ext cx="2945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ν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相当于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权重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（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ν↓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更偏省电，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ν ↑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更偏性能）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2A28B94-AD8B-3400-8733-BD6A2CDC7A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806" y="4670559"/>
            <a:ext cx="2123440" cy="1398270"/>
          </a:xfrm>
          <a:prstGeom prst="rect">
            <a:avLst/>
          </a:prstGeom>
        </p:spPr>
      </p:pic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564464B-060C-D291-6374-D546E8011D47}"/>
              </a:ext>
            </a:extLst>
          </p:cNvPr>
          <p:cNvCxnSpPr>
            <a:cxnSpLocks/>
          </p:cNvCxnSpPr>
          <p:nvPr/>
        </p:nvCxnSpPr>
        <p:spPr>
          <a:xfrm flipV="1">
            <a:off x="6559256" y="2844686"/>
            <a:ext cx="0" cy="3383669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B8384146-99AC-A8B9-23FB-5261DBD08B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3661" y="3180369"/>
            <a:ext cx="1819272" cy="28112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3F03F4FB-9037-F95F-9159-542113380EFD}"/>
              </a:ext>
            </a:extLst>
          </p:cNvPr>
          <p:cNvSpPr txBox="1"/>
          <p:nvPr/>
        </p:nvSpPr>
        <p:spPr>
          <a:xfrm>
            <a:off x="3553021" y="6030807"/>
            <a:ext cx="29452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v=0.5</a:t>
            </a:r>
            <a:r>
              <a:rPr lang="zh-CN" altLang="en-US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和</a:t>
            </a:r>
            <a:r>
              <a:rPr lang="en-US" altLang="zh-CN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v=1PPR</a:t>
            </a:r>
            <a:r>
              <a:rPr lang="zh-CN" altLang="en-US" sz="9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对比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EADF99C-854F-79DF-A921-3316B5A42BB5}"/>
              </a:ext>
            </a:extLst>
          </p:cNvPr>
          <p:cNvSpPr txBox="1"/>
          <p:nvPr/>
        </p:nvSpPr>
        <p:spPr>
          <a:xfrm>
            <a:off x="6739247" y="3692519"/>
            <a:ext cx="21045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固定某个资源 </a:t>
            </a:r>
            <a:r>
              <a:rPr lang="en-US" altLang="zh-CN" sz="1100" b="1" dirty="0" err="1">
                <a:latin typeface="Georgia" panose="02040502050405090303" pitchFamily="18" charset="0"/>
                <a:ea typeface="Microsoft YaHei UI" panose="020B0503020204020204" pitchFamily="34" charset="-122"/>
              </a:rPr>
              <a:t>ri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的频率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fi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后，在“所有满足</a:t>
            </a:r>
            <a:r>
              <a:rPr lang="en-US" altLang="zh-CN" sz="1100" b="1" dirty="0" err="1">
                <a:latin typeface="Georgia" panose="02040502050405090303" pitchFamily="18" charset="0"/>
                <a:ea typeface="Microsoft YaHei UI" panose="020B0503020204020204" pitchFamily="34" charset="-122"/>
              </a:rPr>
              <a:t>ri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频率为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fi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的组合”里选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PPR 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最高的那组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D2E101E-5BAF-7847-CD22-AF6B01ABE446}"/>
              </a:ext>
            </a:extLst>
          </p:cNvPr>
          <p:cNvSpPr txBox="1"/>
          <p:nvPr/>
        </p:nvSpPr>
        <p:spPr>
          <a:xfrm>
            <a:off x="6709405" y="4539754"/>
            <a:ext cx="21036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预计算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πν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查表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，离散化搜索面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EA28518-BAFE-2486-F7F4-4E76106D6EB1}"/>
              </a:ext>
            </a:extLst>
          </p:cNvPr>
          <p:cNvSpPr txBox="1"/>
          <p:nvPr/>
        </p:nvSpPr>
        <p:spPr>
          <a:xfrm>
            <a:off x="6631267" y="5769197"/>
            <a:ext cx="22124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为后续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在线快决策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铺路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FC9E833-D8C0-1D0A-BA69-9198EF49A592}"/>
              </a:ext>
            </a:extLst>
          </p:cNvPr>
          <p:cNvSpPr txBox="1"/>
          <p:nvPr/>
        </p:nvSpPr>
        <p:spPr>
          <a:xfrm>
            <a:off x="6685257" y="5147692"/>
            <a:ext cx="2212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把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多维连续问题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离线离散化为查表，加速运行时计算效率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58" name="箭头: 右 57">
            <a:extLst>
              <a:ext uri="{FF2B5EF4-FFF2-40B4-BE49-F238E27FC236}">
                <a16:creationId xmlns:a16="http://schemas.microsoft.com/office/drawing/2014/main" id="{4924F7DE-EA51-3F99-F59A-A184431DC81C}"/>
              </a:ext>
            </a:extLst>
          </p:cNvPr>
          <p:cNvSpPr/>
          <p:nvPr/>
        </p:nvSpPr>
        <p:spPr>
          <a:xfrm>
            <a:off x="3358365" y="4445717"/>
            <a:ext cx="210909" cy="34025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右 58">
            <a:extLst>
              <a:ext uri="{FF2B5EF4-FFF2-40B4-BE49-F238E27FC236}">
                <a16:creationId xmlns:a16="http://schemas.microsoft.com/office/drawing/2014/main" id="{9C0C4F4E-24EE-BBE5-1965-8A733A047A22}"/>
              </a:ext>
            </a:extLst>
          </p:cNvPr>
          <p:cNvSpPr/>
          <p:nvPr/>
        </p:nvSpPr>
        <p:spPr>
          <a:xfrm>
            <a:off x="6453801" y="4442566"/>
            <a:ext cx="210909" cy="34025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8B424381-E3A6-7AEE-C79F-EB8FD615F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134FCE7-F075-49AF-9428-5B1D6A60FD57}"/>
              </a:ext>
            </a:extLst>
          </p:cNvPr>
          <p:cNvSpPr txBox="1"/>
          <p:nvPr/>
        </p:nvSpPr>
        <p:spPr>
          <a:xfrm>
            <a:off x="320944" y="6273342"/>
            <a:ext cx="86753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对应论文：</a:t>
            </a:r>
            <a:r>
              <a:rPr lang="en-US" altLang="zh-CN" sz="11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Dipayan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Mukherjee </a:t>
            </a:r>
            <a:r>
              <a:rPr lang="en-US" altLang="zh-CN" sz="11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al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“CRAVE: Analyzing Cross-Resource Interaction to Improve Energy Efficiency in Systems-on-Chip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”, in </a:t>
            </a:r>
            <a:r>
              <a:rPr lang="en-US" altLang="zh-CN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Proc. ACM </a:t>
            </a:r>
            <a:r>
              <a:rPr lang="en-US" altLang="zh-CN" sz="11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EuorSys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2025.  </a:t>
            </a:r>
          </a:p>
        </p:txBody>
      </p:sp>
    </p:spTree>
    <p:extLst>
      <p:ext uri="{BB962C8B-B14F-4D97-AF65-F5344CB8AC3E}">
        <p14:creationId xmlns:p14="http://schemas.microsoft.com/office/powerpoint/2010/main" val="375406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3645-A6C9-BF7D-36D9-5C20DE331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28">
            <a:extLst>
              <a:ext uri="{FF2B5EF4-FFF2-40B4-BE49-F238E27FC236}">
                <a16:creationId xmlns:a16="http://schemas.microsoft.com/office/drawing/2014/main" id="{3EEAF73C-4168-9D49-47BA-36B17F8377E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80960" y="1118687"/>
            <a:ext cx="2979982" cy="375766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54BCFC-07DB-CE12-2C50-15DDF3E42C0C}"/>
              </a:ext>
            </a:extLst>
          </p:cNvPr>
          <p:cNvSpPr/>
          <p:nvPr/>
        </p:nvSpPr>
        <p:spPr>
          <a:xfrm>
            <a:off x="8398414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582A90A-4930-90B6-7F4E-3404D4D889BA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5DA51FA-164C-B2C4-8F1D-521FEA80817D}"/>
              </a:ext>
            </a:extLst>
          </p:cNvPr>
          <p:cNvSpPr/>
          <p:nvPr/>
        </p:nvSpPr>
        <p:spPr>
          <a:xfrm>
            <a:off x="300253" y="752983"/>
            <a:ext cx="239150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557C52-9A64-E221-D4B5-58A1EE0B9899}"/>
              </a:ext>
            </a:extLst>
          </p:cNvPr>
          <p:cNvSpPr txBox="1"/>
          <p:nvPr/>
        </p:nvSpPr>
        <p:spPr>
          <a:xfrm>
            <a:off x="320945" y="203834"/>
            <a:ext cx="742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建模工作调研：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CPU/GPU/DDR 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协同寻优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DD4153-EE31-99CD-8936-C9BC38F4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3" y="209349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13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28">
            <a:extLst>
              <a:ext uri="{FF2B5EF4-FFF2-40B4-BE49-F238E27FC236}">
                <a16:creationId xmlns:a16="http://schemas.microsoft.com/office/drawing/2014/main" id="{6B3984A5-38C2-DB74-3948-04F61F532B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1683" y="2661277"/>
            <a:ext cx="5598056" cy="3757665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09C14927-CD18-FDBE-C400-E8C28AEDAB3D}"/>
              </a:ext>
            </a:extLst>
          </p:cNvPr>
          <p:cNvSpPr/>
          <p:nvPr/>
        </p:nvSpPr>
        <p:spPr>
          <a:xfrm>
            <a:off x="504963" y="2371894"/>
            <a:ext cx="2156864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核心方法（运行期）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18700B5-BB54-F50B-A53C-AE0DC0153612}"/>
              </a:ext>
            </a:extLst>
          </p:cNvPr>
          <p:cNvSpPr txBox="1"/>
          <p:nvPr/>
        </p:nvSpPr>
        <p:spPr>
          <a:xfrm>
            <a:off x="609095" y="3057941"/>
            <a:ext cx="1948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轮询采集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频率与利用率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状态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3D9210-81DC-B586-9881-205EF119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5" y="873634"/>
            <a:ext cx="5528794" cy="14822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5E0B16E-FB4B-28C5-10AB-636E7DF82AE6}"/>
              </a:ext>
            </a:extLst>
          </p:cNvPr>
          <p:cNvSpPr txBox="1"/>
          <p:nvPr/>
        </p:nvSpPr>
        <p:spPr>
          <a:xfrm>
            <a:off x="609095" y="3538584"/>
            <a:ext cx="1948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结合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RI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计算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Uᵣ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判主导瓶颈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A40F3DF-B5EB-AAC2-E9B2-1B91FAEEC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63" y="4054889"/>
            <a:ext cx="2156864" cy="3026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245CBC6-07E8-1F65-9098-681CCB4E856C}"/>
              </a:ext>
            </a:extLst>
          </p:cNvPr>
          <p:cNvSpPr txBox="1"/>
          <p:nvPr/>
        </p:nvSpPr>
        <p:spPr>
          <a:xfrm>
            <a:off x="406916" y="4572155"/>
            <a:ext cx="24752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对比“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仅看利用率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”的方法：本方案能把“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内存作为瓶颈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”更多地识别出来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3ABFEB8-5766-F0E1-DA4D-C0FCA5CBC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3" y="5147734"/>
            <a:ext cx="2186795" cy="1218903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6469C0F-824D-D6C0-543D-E2814499B2FD}"/>
              </a:ext>
            </a:extLst>
          </p:cNvPr>
          <p:cNvCxnSpPr>
            <a:cxnSpLocks/>
          </p:cNvCxnSpPr>
          <p:nvPr/>
        </p:nvCxnSpPr>
        <p:spPr>
          <a:xfrm flipV="1">
            <a:off x="3076259" y="2661277"/>
            <a:ext cx="0" cy="3757665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6564B1-6B74-441F-E530-F6E6174D1E01}"/>
              </a:ext>
            </a:extLst>
          </p:cNvPr>
          <p:cNvSpPr txBox="1"/>
          <p:nvPr/>
        </p:nvSpPr>
        <p:spPr>
          <a:xfrm>
            <a:off x="3488699" y="3057941"/>
            <a:ext cx="1948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先找到性能主导资源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，</a:t>
            </a:r>
            <a:endParaRPr lang="en-US" altLang="zh-CN" sz="1100" b="1" dirty="0">
              <a:latin typeface="Georgia" panose="02040502050405090303" pitchFamily="18" charset="0"/>
              <a:ea typeface="Microsoft YaHei UI" panose="020B0503020204020204" pitchFamily="34" charset="-122"/>
            </a:endParaRPr>
          </a:p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主导资源设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目标频点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2D80D1-E608-4058-2C80-A4785162D2AA}"/>
              </a:ext>
            </a:extLst>
          </p:cNvPr>
          <p:cNvSpPr txBox="1"/>
          <p:nvPr/>
        </p:nvSpPr>
        <p:spPr>
          <a:xfrm>
            <a:off x="3533397" y="3475680"/>
            <a:ext cx="1948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再用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πν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查表配齐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其余频点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D9F44B9-1776-D04D-8D28-2388ADD49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5443" y="4114711"/>
            <a:ext cx="2337171" cy="23433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55BCA87-907A-5038-593B-903D516BF8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0047" y="4465400"/>
            <a:ext cx="2475301" cy="144827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9B9DA3B4-7CFA-8C10-9261-930EAA25B9FE}"/>
              </a:ext>
            </a:extLst>
          </p:cNvPr>
          <p:cNvSpPr txBox="1"/>
          <p:nvPr/>
        </p:nvSpPr>
        <p:spPr>
          <a:xfrm>
            <a:off x="3460761" y="5996098"/>
            <a:ext cx="1948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异构核支持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：</a:t>
            </a:r>
            <a:r>
              <a:rPr lang="en-US" altLang="zh-CN" sz="1100" b="1" dirty="0" err="1">
                <a:latin typeface="Georgia" panose="02040502050405090303" pitchFamily="18" charset="0"/>
                <a:ea typeface="Microsoft YaHei UI" panose="020B0503020204020204" pitchFamily="34" charset="-122"/>
              </a:rPr>
              <a:t>big.LITTLE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合并档位降复杂度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9BED47B-DDB5-5384-A605-8B638E6434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2519" y="4880113"/>
            <a:ext cx="2080139" cy="1768538"/>
          </a:xfrm>
          <a:prstGeom prst="rect">
            <a:avLst/>
          </a:prstGeom>
        </p:spPr>
      </p:pic>
      <p:sp>
        <p:nvSpPr>
          <p:cNvPr id="39" name="Freeform 9">
            <a:extLst>
              <a:ext uri="{FF2B5EF4-FFF2-40B4-BE49-F238E27FC236}">
                <a16:creationId xmlns:a16="http://schemas.microsoft.com/office/drawing/2014/main" id="{67C908B1-2A0E-2A59-2748-F23B078946A8}"/>
              </a:ext>
            </a:extLst>
          </p:cNvPr>
          <p:cNvSpPr/>
          <p:nvPr/>
        </p:nvSpPr>
        <p:spPr>
          <a:xfrm>
            <a:off x="6234240" y="841631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研究价值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E44EC7C-A2FE-0398-E487-614E4BCF6B74}"/>
              </a:ext>
            </a:extLst>
          </p:cNvPr>
          <p:cNvSpPr txBox="1"/>
          <p:nvPr/>
        </p:nvSpPr>
        <p:spPr>
          <a:xfrm>
            <a:off x="6548289" y="1436320"/>
            <a:ext cx="1948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XU4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 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与 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TX2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双平台验证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CF10106-AAE3-D55E-CB85-A1482DF00C5D}"/>
              </a:ext>
            </a:extLst>
          </p:cNvPr>
          <p:cNvSpPr txBox="1"/>
          <p:nvPr/>
        </p:nvSpPr>
        <p:spPr>
          <a:xfrm>
            <a:off x="6424586" y="1800777"/>
            <a:ext cx="2223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决策时延约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100–400 </a:t>
            </a:r>
            <a:r>
              <a:rPr lang="en-US" altLang="zh-CN" sz="1100" b="1" dirty="0" err="1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μs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级别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9E75B54-B93C-DD10-6DCE-F80FF2162112}"/>
              </a:ext>
            </a:extLst>
          </p:cNvPr>
          <p:cNvSpPr txBox="1"/>
          <p:nvPr/>
        </p:nvSpPr>
        <p:spPr>
          <a:xfrm>
            <a:off x="6424586" y="2111337"/>
            <a:ext cx="2223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决策功耗约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50–200 </a:t>
            </a:r>
            <a:r>
              <a:rPr lang="en-US" altLang="zh-CN" sz="1100" b="1" dirty="0" err="1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mW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范围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B5935AD1-24EB-1B5F-C66D-AC77F952D3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1814" y="2407517"/>
            <a:ext cx="2459316" cy="2155019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B6E0B051-6788-AFE2-9113-422DDCBAA8CA}"/>
              </a:ext>
            </a:extLst>
          </p:cNvPr>
          <p:cNvSpPr txBox="1"/>
          <p:nvPr/>
        </p:nvSpPr>
        <p:spPr>
          <a:xfrm>
            <a:off x="6223057" y="4614741"/>
            <a:ext cx="2696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可扩展至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CPU/GPU/DDR/NPU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协同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65" name="箭头: 右 64">
            <a:extLst>
              <a:ext uri="{FF2B5EF4-FFF2-40B4-BE49-F238E27FC236}">
                <a16:creationId xmlns:a16="http://schemas.microsoft.com/office/drawing/2014/main" id="{8072B27C-6DC6-04FB-CDB0-AA0A97C8EB88}"/>
              </a:ext>
            </a:extLst>
          </p:cNvPr>
          <p:cNvSpPr/>
          <p:nvPr/>
        </p:nvSpPr>
        <p:spPr>
          <a:xfrm>
            <a:off x="2962244" y="4245084"/>
            <a:ext cx="210909" cy="34025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37DDE063-6791-35AD-B35C-1F3F5B0E4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4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2E3E-638B-4E2A-85DC-D0CC0DD0F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C8C873F-4DF8-D4C7-23A6-D3CF5F951D54}"/>
              </a:ext>
            </a:extLst>
          </p:cNvPr>
          <p:cNvSpPr/>
          <p:nvPr/>
        </p:nvSpPr>
        <p:spPr>
          <a:xfrm>
            <a:off x="8398414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C2306CD-C794-5C4A-D7CE-0538401B2187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6706111-D499-5255-6985-1D8A7F56179A}"/>
              </a:ext>
            </a:extLst>
          </p:cNvPr>
          <p:cNvSpPr/>
          <p:nvPr/>
        </p:nvSpPr>
        <p:spPr>
          <a:xfrm>
            <a:off x="300253" y="752983"/>
            <a:ext cx="2391831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67AAEF-9906-DBBF-A060-156BB9F995A6}"/>
              </a:ext>
            </a:extLst>
          </p:cNvPr>
          <p:cNvSpPr txBox="1"/>
          <p:nvPr/>
        </p:nvSpPr>
        <p:spPr>
          <a:xfrm>
            <a:off x="320945" y="203834"/>
            <a:ext cx="742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建模工作调研：带宽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延迟驱动的性能预测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C4ECF1-25BB-AC92-BB27-19C4511F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3" y="209349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14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28">
            <a:extLst>
              <a:ext uri="{FF2B5EF4-FFF2-40B4-BE49-F238E27FC236}">
                <a16:creationId xmlns:a16="http://schemas.microsoft.com/office/drawing/2014/main" id="{58C18F9F-1B51-8D90-DCFC-DEDA3A8E01A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0945" y="1148654"/>
            <a:ext cx="5498516" cy="1589192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8F289D47-249C-DACE-A53D-B9EBA72F7F93}"/>
              </a:ext>
            </a:extLst>
          </p:cNvPr>
          <p:cNvSpPr/>
          <p:nvPr/>
        </p:nvSpPr>
        <p:spPr>
          <a:xfrm>
            <a:off x="574226" y="848149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研究目标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0A0538-9D98-8FC9-1B9A-17BE379BD7FE}"/>
              </a:ext>
            </a:extLst>
          </p:cNvPr>
          <p:cNvSpPr txBox="1"/>
          <p:nvPr/>
        </p:nvSpPr>
        <p:spPr>
          <a:xfrm>
            <a:off x="441939" y="1407661"/>
            <a:ext cx="2201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仅用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真机计数器画像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取代模拟器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1B281A-D35D-A8E2-21AF-EA591F429F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21" y="1241570"/>
            <a:ext cx="2989934" cy="142407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625ABDD-062E-7D74-B27C-EE4D1D73479F}"/>
              </a:ext>
            </a:extLst>
          </p:cNvPr>
          <p:cNvSpPr txBox="1"/>
          <p:nvPr/>
        </p:nvSpPr>
        <p:spPr>
          <a:xfrm>
            <a:off x="658244" y="1936798"/>
            <a:ext cx="1675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在不模拟的情况下进行更好的性能预测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19" name="矩形: 圆角 28">
            <a:extLst>
              <a:ext uri="{FF2B5EF4-FFF2-40B4-BE49-F238E27FC236}">
                <a16:creationId xmlns:a16="http://schemas.microsoft.com/office/drawing/2014/main" id="{A6A74DDE-5BB5-7B89-2689-0ADB5DF4745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0945" y="2994583"/>
            <a:ext cx="5498516" cy="3094519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DE0E4186-22E4-0EF0-A81B-F69584F4DBDB}"/>
              </a:ext>
            </a:extLst>
          </p:cNvPr>
          <p:cNvSpPr/>
          <p:nvPr/>
        </p:nvSpPr>
        <p:spPr>
          <a:xfrm>
            <a:off x="574226" y="2694079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关键建模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78A7F1D-08AE-643B-5D5D-8A20D6385852}"/>
              </a:ext>
            </a:extLst>
          </p:cNvPr>
          <p:cNvSpPr txBox="1"/>
          <p:nvPr/>
        </p:nvSpPr>
        <p:spPr>
          <a:xfrm>
            <a:off x="513254" y="3270403"/>
            <a:ext cx="1945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CPI = 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理想部分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+ 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内存停顿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59810F6-0903-8D63-816B-7ACCB45EA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963" y="3606835"/>
            <a:ext cx="1863090" cy="24384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99E8B8B-0AAF-D6DB-5E65-DE4B2D254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160" y="4308964"/>
            <a:ext cx="2123440" cy="26543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13B47A7-BB04-A793-5FA0-ABA50418BC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714" y="3927927"/>
            <a:ext cx="1724025" cy="29781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19D8381-4A65-3ED6-9E23-3F943AB55059}"/>
              </a:ext>
            </a:extLst>
          </p:cNvPr>
          <p:cNvSpPr txBox="1"/>
          <p:nvPr/>
        </p:nvSpPr>
        <p:spPr>
          <a:xfrm>
            <a:off x="457239" y="4657616"/>
            <a:ext cx="2123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顺序处理器：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miss 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几乎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为停顿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71DB7F5-F4B7-A451-3392-2C4755DA3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963" y="4963416"/>
            <a:ext cx="2123440" cy="13853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C0ABB250-10FE-E537-8722-756F4D1CA847}"/>
              </a:ext>
            </a:extLst>
          </p:cNvPr>
          <p:cNvSpPr txBox="1"/>
          <p:nvPr/>
        </p:nvSpPr>
        <p:spPr>
          <a:xfrm>
            <a:off x="495337" y="5124853"/>
            <a:ext cx="19769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乱序处理器：重叠执行与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MLP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并发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摊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惩罚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E50B6EB8-12FC-8CD5-E962-D88A58F16A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38" y="5624854"/>
            <a:ext cx="2029860" cy="293218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896F52F-A112-5C52-3152-EF4EDF7B84F1}"/>
              </a:ext>
            </a:extLst>
          </p:cNvPr>
          <p:cNvCxnSpPr>
            <a:cxnSpLocks/>
          </p:cNvCxnSpPr>
          <p:nvPr/>
        </p:nvCxnSpPr>
        <p:spPr>
          <a:xfrm flipV="1">
            <a:off x="2743200" y="2994583"/>
            <a:ext cx="0" cy="3094519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C3DE173-CCCC-F96A-A408-E60E7DD8C994}"/>
              </a:ext>
            </a:extLst>
          </p:cNvPr>
          <p:cNvSpPr txBox="1"/>
          <p:nvPr/>
        </p:nvSpPr>
        <p:spPr>
          <a:xfrm>
            <a:off x="3238623" y="3121704"/>
            <a:ext cx="2123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估计可重叠指令</a:t>
            </a:r>
            <a:r>
              <a:rPr lang="en-US" altLang="zh-CN" sz="1100" b="1" dirty="0" err="1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Insooo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上下界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8148CEB-2709-E447-B5F7-FE2FC7BA771A}"/>
              </a:ext>
            </a:extLst>
          </p:cNvPr>
          <p:cNvSpPr txBox="1"/>
          <p:nvPr/>
        </p:nvSpPr>
        <p:spPr>
          <a:xfrm>
            <a:off x="3238623" y="3438370"/>
            <a:ext cx="2123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推导闭式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IPC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（指令执行时间）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–Latency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表达式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B39988EC-B068-EE91-A4FD-65C26A723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1203" y="3849110"/>
            <a:ext cx="2686568" cy="302748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1086D71D-B7ED-3A35-C108-E8B0B84CB35E}"/>
              </a:ext>
            </a:extLst>
          </p:cNvPr>
          <p:cNvSpPr txBox="1"/>
          <p:nvPr/>
        </p:nvSpPr>
        <p:spPr>
          <a:xfrm>
            <a:off x="3238623" y="4237841"/>
            <a:ext cx="2123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与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BW–Latency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曲线求交定点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1542E8C6-844D-A927-089D-1F84995CFF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7656" y="4554507"/>
            <a:ext cx="2787350" cy="1056106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D6AE219D-6AFA-4DD6-D6D4-9510926AD735}"/>
              </a:ext>
            </a:extLst>
          </p:cNvPr>
          <p:cNvSpPr txBox="1"/>
          <p:nvPr/>
        </p:nvSpPr>
        <p:spPr>
          <a:xfrm>
            <a:off x="3219611" y="5751652"/>
            <a:ext cx="2123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二分法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快速定位唯一交点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384FF24D-3FB7-5649-04D9-888F2570D097}"/>
              </a:ext>
            </a:extLst>
          </p:cNvPr>
          <p:cNvSpPr/>
          <p:nvPr/>
        </p:nvSpPr>
        <p:spPr>
          <a:xfrm>
            <a:off x="2628403" y="4404265"/>
            <a:ext cx="210909" cy="34025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28">
            <a:extLst>
              <a:ext uri="{FF2B5EF4-FFF2-40B4-BE49-F238E27FC236}">
                <a16:creationId xmlns:a16="http://schemas.microsoft.com/office/drawing/2014/main" id="{65D20AD0-24A0-A8CC-A393-26DC8EB764C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948086" y="1148652"/>
            <a:ext cx="2979982" cy="3943687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66" name="Freeform 9">
            <a:extLst>
              <a:ext uri="{FF2B5EF4-FFF2-40B4-BE49-F238E27FC236}">
                <a16:creationId xmlns:a16="http://schemas.microsoft.com/office/drawing/2014/main" id="{2DB7740A-B8D5-4EF8-E91A-14CDA9CDFE94}"/>
              </a:ext>
            </a:extLst>
          </p:cNvPr>
          <p:cNvSpPr/>
          <p:nvPr/>
        </p:nvSpPr>
        <p:spPr>
          <a:xfrm>
            <a:off x="6201366" y="849555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研究价值</a:t>
            </a:r>
            <a:endParaRPr lang="en-US" sz="1600" b="1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85CAC45-4C53-43F3-E3CC-9B0E0FC416DF}"/>
              </a:ext>
            </a:extLst>
          </p:cNvPr>
          <p:cNvSpPr txBox="1"/>
          <p:nvPr/>
        </p:nvSpPr>
        <p:spPr>
          <a:xfrm>
            <a:off x="5955837" y="1459328"/>
            <a:ext cx="29799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在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无需重模拟器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前提下，实现高精度性能预测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7543635-ED3D-B0BB-F2D3-050384F83668}"/>
              </a:ext>
            </a:extLst>
          </p:cNvPr>
          <p:cNvSpPr txBox="1"/>
          <p:nvPr/>
        </p:nvSpPr>
        <p:spPr>
          <a:xfrm>
            <a:off x="5955837" y="1849364"/>
            <a:ext cx="29799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证明仅凭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计数器特征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即可捕捉真实内存瓶颈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CF34B2A9-7950-5D08-C8BF-B0C41110A39F}"/>
              </a:ext>
            </a:extLst>
          </p:cNvPr>
          <p:cNvSpPr txBox="1"/>
          <p:nvPr/>
        </p:nvSpPr>
        <p:spPr>
          <a:xfrm>
            <a:off x="5974107" y="2252989"/>
            <a:ext cx="29799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对 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CPU–DDR 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协同优化具有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桥梁意义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：建立“算力</a:t>
            </a:r>
            <a:r>
              <a:rPr lang="en-US" altLang="zh-CN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–</a:t>
            </a: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存储”之间可映射的性能接口</a:t>
            </a:r>
            <a:endParaRPr lang="zh-CN" altLang="en-US" sz="1100" b="1" dirty="0">
              <a:solidFill>
                <a:srgbClr val="FF0000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526AF73F-ABE9-4B59-E6A7-A00F89C34D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7382" y="2825634"/>
            <a:ext cx="2348595" cy="1780910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6BDBF412-1CA7-0797-AC08-8BD6102E70B6}"/>
              </a:ext>
            </a:extLst>
          </p:cNvPr>
          <p:cNvSpPr txBox="1"/>
          <p:nvPr/>
        </p:nvSpPr>
        <p:spPr>
          <a:xfrm>
            <a:off x="5933903" y="4659968"/>
            <a:ext cx="29799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100" b="1" dirty="0">
                <a:latin typeface="Georgia" panose="02040502050405090303" pitchFamily="18" charset="0"/>
                <a:ea typeface="Microsoft YaHei UI" panose="020B0503020204020204" pitchFamily="34" charset="-122"/>
              </a:rPr>
              <a:t>附录的功耗建模也有一定的参考价值</a:t>
            </a: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46B1A0CF-3A5D-9598-58B3-393495CC5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86AC41-AE59-4576-82CB-CC25C8759FBA}"/>
              </a:ext>
            </a:extLst>
          </p:cNvPr>
          <p:cNvSpPr txBox="1"/>
          <p:nvPr/>
        </p:nvSpPr>
        <p:spPr>
          <a:xfrm>
            <a:off x="320945" y="6216421"/>
            <a:ext cx="86753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对应论文：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Milan </a:t>
            </a:r>
            <a:r>
              <a:rPr lang="en-US" altLang="zh-CN" sz="11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Radulovic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1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al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“PROFET: Modeling System Performance and Energy Without Simulating the CPU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”, in </a:t>
            </a:r>
            <a:r>
              <a:rPr lang="en-US" altLang="zh-CN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Proc. ACM </a:t>
            </a:r>
            <a:r>
              <a:rPr lang="en-US" altLang="zh-CN" sz="11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SigMetrcs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2019.  </a:t>
            </a:r>
          </a:p>
        </p:txBody>
      </p:sp>
    </p:spTree>
    <p:extLst>
      <p:ext uri="{BB962C8B-B14F-4D97-AF65-F5344CB8AC3E}">
        <p14:creationId xmlns:p14="http://schemas.microsoft.com/office/powerpoint/2010/main" val="355959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圆角 28"/>
          <p:cNvSpPr/>
          <p:nvPr>
            <p:custDataLst>
              <p:tags r:id="rId1"/>
            </p:custDataLst>
          </p:nvPr>
        </p:nvSpPr>
        <p:spPr>
          <a:xfrm>
            <a:off x="4385222" y="3421548"/>
            <a:ext cx="4568863" cy="281311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8" name="矩形: 圆角 28"/>
          <p:cNvSpPr/>
          <p:nvPr>
            <p:custDataLst>
              <p:tags r:id="rId2"/>
            </p:custDataLst>
          </p:nvPr>
        </p:nvSpPr>
        <p:spPr>
          <a:xfrm>
            <a:off x="300249" y="3421548"/>
            <a:ext cx="3885803" cy="281311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/>
          <p:cNvSpPr/>
          <p:nvPr/>
        </p:nvSpPr>
        <p:spPr>
          <a:xfrm>
            <a:off x="300251" y="752979"/>
            <a:ext cx="2533822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9913" y="187025"/>
            <a:ext cx="8838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建模工作调研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内存感知型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CPU-GPU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DVFS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28"/>
          <p:cNvSpPr/>
          <p:nvPr>
            <p:custDataLst>
              <p:tags r:id="rId3"/>
            </p:custDataLst>
          </p:nvPr>
        </p:nvSpPr>
        <p:spPr>
          <a:xfrm>
            <a:off x="300250" y="1090971"/>
            <a:ext cx="5138649" cy="206464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" name="Freeform 9"/>
          <p:cNvSpPr/>
          <p:nvPr/>
        </p:nvSpPr>
        <p:spPr>
          <a:xfrm>
            <a:off x="574225" y="859507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问题背景</a:t>
            </a:r>
            <a:endParaRPr lang="en-US" sz="1600" b="1" kern="1200" dirty="0"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27277" y="1417827"/>
            <a:ext cx="3011622" cy="59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游戏应用图形复杂和帧率要求高，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通常会需要较高的内存吞吐量。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但是，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现有节能工作并没有深入考虑内存的影响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163842" y="5275216"/>
            <a:ext cx="3011622" cy="59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该论文中观察到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每帧时间中内存访问所占比例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与</a:t>
            </a:r>
            <a:r>
              <a:rPr lang="zh-CN" altLang="en-US" sz="11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内存访问率</a:t>
            </a:r>
            <a:r>
              <a:rPr lang="en-US" altLang="zh-CN" sz="11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MAR</a:t>
            </a: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和</a:t>
            </a:r>
            <a:r>
              <a:rPr lang="zh-CN" altLang="en-US" sz="11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内存带宽利用率</a:t>
            </a:r>
            <a:r>
              <a:rPr lang="en-US" altLang="zh-CN" sz="11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MU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大致呈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线性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关系。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427277" y="2225675"/>
            <a:ext cx="3011622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本文通过线性回归模型预测内存访问所占帧的时间比例，并通过缩放模型预测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和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下一帧的所耗费的时间，实现了内存感知的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CPU-GPU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协同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DVFS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调节器。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43890" y="3756201"/>
            <a:ext cx="3196590" cy="59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内存感知：根据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内存访问率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MAR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内存带宽利用率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MU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对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每帧时间的内存访问时间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Tns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进行建模，经过实验得出符合线性回归模型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.</a:t>
            </a:r>
          </a:p>
        </p:txBody>
      </p:sp>
      <p:sp>
        <p:nvSpPr>
          <p:cNvPr id="27" name="Freeform 9"/>
          <p:cNvSpPr/>
          <p:nvPr/>
        </p:nvSpPr>
        <p:spPr>
          <a:xfrm>
            <a:off x="574225" y="3189609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核心贡献</a:t>
            </a:r>
            <a:endParaRPr lang="en-US" sz="1600" b="1" kern="1200" dirty="0"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3890" y="4888406"/>
            <a:ext cx="3197225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将帧率要求转化成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帧时间要求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，然后可以得到下一帧的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和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频率应该满足的条件，取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满足条件的最小频率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，既满足了性能要求，又最大程度上降低了功耗。</a:t>
            </a:r>
          </a:p>
        </p:txBody>
      </p:sp>
      <p:sp>
        <p:nvSpPr>
          <p:cNvPr id="54" name="Freeform 9"/>
          <p:cNvSpPr/>
          <p:nvPr/>
        </p:nvSpPr>
        <p:spPr>
          <a:xfrm>
            <a:off x="4571999" y="3196131"/>
            <a:ext cx="2300199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对本项目借鉴意义</a:t>
            </a:r>
            <a:endParaRPr lang="en-US" sz="1600" b="1" kern="1200" dirty="0"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163842" y="3884476"/>
            <a:ext cx="3011622" cy="59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缩放模型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：文章认为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所耗费的时间满足缩放模型，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所耗费的时间部分满足，对帧率建模有借鉴意义。</a:t>
            </a:r>
          </a:p>
        </p:txBody>
      </p:sp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" y="1609866"/>
            <a:ext cx="2051685" cy="106489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7"/>
          <a:stretch>
            <a:fillRect/>
          </a:stretch>
        </p:blipFill>
        <p:spPr>
          <a:xfrm>
            <a:off x="5581015" y="1031381"/>
            <a:ext cx="3312160" cy="177101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8"/>
          <a:stretch>
            <a:fillRect/>
          </a:stretch>
        </p:blipFill>
        <p:spPr>
          <a:xfrm>
            <a:off x="745490" y="4355006"/>
            <a:ext cx="2987040" cy="53340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9"/>
          <a:stretch>
            <a:fillRect/>
          </a:stretch>
        </p:blipFill>
        <p:spPr>
          <a:xfrm>
            <a:off x="1867535" y="5590716"/>
            <a:ext cx="1973580" cy="54864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10"/>
          <a:stretch>
            <a:fillRect/>
          </a:stretch>
        </p:blipFill>
        <p:spPr>
          <a:xfrm>
            <a:off x="643890" y="5654851"/>
            <a:ext cx="937895" cy="484505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11"/>
          <a:stretch>
            <a:fillRect/>
          </a:stretch>
        </p:blipFill>
        <p:spPr>
          <a:xfrm>
            <a:off x="5163820" y="4428666"/>
            <a:ext cx="1380490" cy="45910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12"/>
          <a:stretch>
            <a:fillRect/>
          </a:stretch>
        </p:blipFill>
        <p:spPr>
          <a:xfrm>
            <a:off x="6669405" y="4355006"/>
            <a:ext cx="1506220" cy="52006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72BF671-CC2C-4498-8A78-6FD99685F0E9}"/>
              </a:ext>
            </a:extLst>
          </p:cNvPr>
          <p:cNvSpPr txBox="1"/>
          <p:nvPr/>
        </p:nvSpPr>
        <p:spPr>
          <a:xfrm>
            <a:off x="300249" y="6291504"/>
            <a:ext cx="8675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对应论文：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Chen-Ying Hsieh </a:t>
            </a:r>
            <a:r>
              <a:rPr lang="en-US" altLang="zh-CN" sz="11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et al</a:t>
            </a: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“Memory-aware cooperative CPU-GPU DVFS governor for mobile games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”, in </a:t>
            </a:r>
            <a:r>
              <a:rPr lang="en-US" altLang="zh-CN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Proc. IEEE </a:t>
            </a:r>
            <a:r>
              <a:rPr lang="en-US" altLang="zh-CN" sz="11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ESTIMedia</a:t>
            </a:r>
            <a:r>
              <a:rPr lang="en-US" altLang="zh-CN" sz="1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2015.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/>
          <p:cNvSpPr/>
          <p:nvPr/>
        </p:nvSpPr>
        <p:spPr>
          <a:xfrm>
            <a:off x="300250" y="752979"/>
            <a:ext cx="3703799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3501" y="217124"/>
            <a:ext cx="386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系统和真机调研与实测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32004" y="35286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调研多个系统的调频方法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28"/>
          <p:cNvSpPr/>
          <p:nvPr>
            <p:custDataLst>
              <p:tags r:id="rId1"/>
            </p:custDataLst>
          </p:nvPr>
        </p:nvSpPr>
        <p:spPr>
          <a:xfrm>
            <a:off x="299720" y="1145540"/>
            <a:ext cx="8654415" cy="3258820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" name="Freeform 9"/>
          <p:cNvSpPr/>
          <p:nvPr/>
        </p:nvSpPr>
        <p:spPr>
          <a:xfrm>
            <a:off x="574040" y="913765"/>
            <a:ext cx="1732915" cy="462915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centos7</a:t>
            </a:r>
            <a:r>
              <a:rPr lang="zh-CN" altLang="en-US" sz="1600" b="1" kern="1200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9440" y="1510665"/>
            <a:ext cx="8106410" cy="13423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当前的各种频率值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nvidia-smi --query-gpu=clocks.sm,clocks.mem,clocks.gr,clocks.video --format=csv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       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注：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有四种频率：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Graphics Clock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SM Clock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Memory Clock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Video Clock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，一般调节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SM clock(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即核心频率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支持的核心频率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组合：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nvidia-smi -q -d SUPPORTED_CLOCKS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临时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开启持久化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nvidia-smi -pm 1(0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表示关闭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设置核心频率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nvidia-smi -lgc 16500,1650(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设置上下限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恢复自适应模式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nvidia-smi -rgc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4040" y="2987040"/>
            <a:ext cx="8106410" cy="11887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查看全部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的当前频率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cpupower monitor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usersapce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模式：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sudo cpupower frequency-set -g userspace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       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注：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有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performace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powersave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userspace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等调频模式，用户可以自己设置。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通过上下限设置全部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cpupower frequency-set -d 2.5GHz -u 3.5GHz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直接设置全部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cpupower frequency-set -f 2.5GHz(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需要开启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userspace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模式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矩形: 圆角 28"/>
          <p:cNvSpPr/>
          <p:nvPr>
            <p:custDataLst>
              <p:tags r:id="rId2"/>
            </p:custDataLst>
          </p:nvPr>
        </p:nvSpPr>
        <p:spPr>
          <a:xfrm>
            <a:off x="299720" y="5014595"/>
            <a:ext cx="5085080" cy="1235075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5" name="Freeform 9"/>
          <p:cNvSpPr/>
          <p:nvPr/>
        </p:nvSpPr>
        <p:spPr>
          <a:xfrm>
            <a:off x="574040" y="4782820"/>
            <a:ext cx="2322830" cy="462915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kern="1200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Atlas 200I DK A2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4040" y="5335905"/>
            <a:ext cx="4867910" cy="7994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无法直接调频，只能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设置算力挡位，且只有两种挡位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查看当前挡位：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npu-smi info -t nve-level -i 0 -c 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设置挡位：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npu-smi set -t nve-level -i 0 -c 0 -d 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/>
          <p:nvPr/>
        </p:nvPicPr>
        <p:blipFill>
          <a:blip r:embed="rId5"/>
          <a:stretch>
            <a:fillRect/>
          </a:stretch>
        </p:blipFill>
        <p:spPr>
          <a:xfrm>
            <a:off x="5909310" y="5240655"/>
            <a:ext cx="1951990" cy="8947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086400" y="28952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调研多个系统的调频方法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28"/>
          <p:cNvSpPr/>
          <p:nvPr>
            <p:custDataLst>
              <p:tags r:id="rId1"/>
            </p:custDataLst>
          </p:nvPr>
        </p:nvSpPr>
        <p:spPr>
          <a:xfrm>
            <a:off x="299720" y="1145540"/>
            <a:ext cx="8654415" cy="5396230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" name="Freeform 9"/>
          <p:cNvSpPr/>
          <p:nvPr/>
        </p:nvSpPr>
        <p:spPr>
          <a:xfrm>
            <a:off x="574040" y="913765"/>
            <a:ext cx="2512695" cy="462915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kern="1200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openharmony</a:t>
            </a:r>
            <a:r>
              <a:rPr lang="zh-CN" altLang="en-US" sz="1600" b="1" kern="1200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9440" y="1491615"/>
            <a:ext cx="8106410" cy="10636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文件地址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/sys/class/devfreq/ff9a0000.gpu/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当前频率：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/sys/devices/platform/fde60000.gpu/devfreq/fde60000.gpu/cur_freq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可用频率：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/sys/class/devfreq/ff9a0000.gpu/available_frequencies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策略：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userspace &gt; /sys/class/devfreq/ff9a0000.gpu/governor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400000000 &gt; /sys/class/devfreq/ff9a0000.gpu/userspace/set_freq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440" y="2634615"/>
            <a:ext cx="8106410" cy="15849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当前频率：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/sys/devices/system/cpu/cpu*/cpufreq/cpuinfo_cur_freq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可用频率：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/sys/devices/system/cpu/cpufreq/policy0/scaling_available_frequencies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       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注：有的设备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分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大小核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大小核可用频率也不同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切换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调频模式至用户空间态：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userspace &gt; /sys/devices/system/cpu/cpufreq/policy0/scaling_governor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1992000 &gt; /sys/devices/system/cpu/cpufreq/policy0/scaling_setspeed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频率上限：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1992000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 &gt; /sys/devices/system/cpu/cpufreq/policy0/scaling_max_freq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频率下限：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1992000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 &gt; /sys/devices/system/cpu/cpufreq/policy0/scaling_min_freq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4040" y="4219575"/>
            <a:ext cx="8106410" cy="10445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NPU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当前频率：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/sys/class/devfreq/fdab0000.npu/cur_freq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可用频率：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/sys/class/devfreq/fdab0000.npu/available_frequencies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切换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NPU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调频模式至用户空间态：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userspace &gt; /sys/class/devfreqfdab0000.npu/governor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 NPU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1000000000 &gt; /sys/kernel/debug/clk/clk_npu_dsu0/clk_rate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4040" y="5411470"/>
            <a:ext cx="8106410" cy="10445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当前频率：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/sys/class/devfreq/dmc/cur_freq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可用频率：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/sys/class/devfreq/dmc/available_frequencies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切换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调频模式至用户空间态：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userspace &gt; /sys/class/devfreq/dmc/governor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1560000000 &gt; /sys/class/devfreq/dmc/userspace/set_freq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4817BAF-C3B2-497C-B7F5-D4F0BAA182E8}"/>
              </a:ext>
            </a:extLst>
          </p:cNvPr>
          <p:cNvSpPr/>
          <p:nvPr/>
        </p:nvSpPr>
        <p:spPr>
          <a:xfrm>
            <a:off x="300250" y="752979"/>
            <a:ext cx="3703799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713D5F-82B8-44E3-B612-B0A56E791ED9}"/>
              </a:ext>
            </a:extLst>
          </p:cNvPr>
          <p:cNvSpPr txBox="1"/>
          <p:nvPr/>
        </p:nvSpPr>
        <p:spPr>
          <a:xfrm>
            <a:off x="217897" y="221868"/>
            <a:ext cx="386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系统和真机调研与实测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086400" y="31099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调研多个系统的调频方法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28"/>
          <p:cNvSpPr/>
          <p:nvPr>
            <p:custDataLst>
              <p:tags r:id="rId1"/>
            </p:custDataLst>
          </p:nvPr>
        </p:nvSpPr>
        <p:spPr>
          <a:xfrm>
            <a:off x="299720" y="1255395"/>
            <a:ext cx="8654415" cy="4901565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" name="Freeform 9"/>
          <p:cNvSpPr/>
          <p:nvPr/>
        </p:nvSpPr>
        <p:spPr>
          <a:xfrm>
            <a:off x="574040" y="1023620"/>
            <a:ext cx="2512695" cy="462915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b="1" kern="1200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Jetson TX2-NX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9440" y="1601470"/>
            <a:ext cx="8106410" cy="14033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查看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GPU</a:t>
            </a: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当前频率：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cat /sys/devices/gpu.0/devfreq/17000000.gp10b/cur_freq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可用频率：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/sys/devices/gpu.0/devfreq/17000000.gp10b/available_frequencies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切换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GPU</a:t>
            </a: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调频模式至用户空间态：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userspace &gt; /sys/devices/gpu.0/devfreq/17000000.gp10b/governor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设置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GPU</a:t>
            </a: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频率上限：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echo 114750000 | sudo tee /sys/devices/gpu.0/devfreq/17000000.gp10b/max_freq</a:t>
            </a:r>
            <a:endParaRPr lang="zh-CN" altLang="en-US" sz="11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设置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GPU</a:t>
            </a: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频率下限：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echo 114750000 | sudo tee /sys/devices/gpu.0/devfreq/17000000.gp10b/min_freq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0075" y="3119755"/>
            <a:ext cx="8106410" cy="10153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查看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CPU</a:t>
            </a: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当前频率：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cat /sys/devices/system/cpu/cpu*/cpufreq/scaling_cur_freq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可用频率：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/sys/devices/system/cpu/cpu*/cpufreq/scaling_available_frequencies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切换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CPU</a:t>
            </a: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调频模式至用户空间态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userspace &gt; /sys/devices/system/cpu/cpu*/cpufreq/scaling_governor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345600 &gt; /sys/devices/system/cpu/cpu*/cpufreq/scaling_setspeed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0075" y="4592955"/>
            <a:ext cx="8106410" cy="14033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查看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DDR</a:t>
            </a:r>
            <a:r>
              <a:rPr lang="zh-CN" altLang="en-US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当前频率：</a:t>
            </a:r>
            <a:r>
              <a:rPr lang="en-US" altLang="zh-CN" sz="11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sym typeface="+mn-ea"/>
              </a:rPr>
              <a:t>cat /sys/kernel/debug/bpmp/debug/clk/emc/rate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查看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可用频率：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cat /sys/kernel/debug/bpmp/debug/clk/emc/dvfs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频率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1 &gt; /sys/kernel/debug/bpmp/debug/clk/emc/mrq_rate_locked(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设置允许用户手动控制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1 &gt; /sys/kernel/debug/bpmp/debug/clk/emc/state(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设置允许写入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echo 1600000000 &gt; /sys/kernel/debug/bpmp/debug/clk/emc/rate(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写入频率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4E240F0-443F-4368-9135-5029CC7F4BED}"/>
              </a:ext>
            </a:extLst>
          </p:cNvPr>
          <p:cNvSpPr/>
          <p:nvPr/>
        </p:nvSpPr>
        <p:spPr>
          <a:xfrm>
            <a:off x="300250" y="752979"/>
            <a:ext cx="3703799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D9079A-68F4-413F-8442-6F37BD204DB9}"/>
              </a:ext>
            </a:extLst>
          </p:cNvPr>
          <p:cNvSpPr txBox="1"/>
          <p:nvPr/>
        </p:nvSpPr>
        <p:spPr>
          <a:xfrm>
            <a:off x="217897" y="236478"/>
            <a:ext cx="386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系统和真机调研与实测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069413" y="308265"/>
            <a:ext cx="4391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调研</a:t>
            </a:r>
            <a:r>
              <a:rPr lang="en-US" altLang="zh-CN" dirty="0"/>
              <a:t>OpenHarmony</a:t>
            </a:r>
            <a:r>
              <a:rPr lang="zh-CN" altLang="en-US" dirty="0"/>
              <a:t>系统的渲染流程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28"/>
          <p:cNvSpPr/>
          <p:nvPr>
            <p:custDataLst>
              <p:tags r:id="rId1"/>
            </p:custDataLst>
          </p:nvPr>
        </p:nvSpPr>
        <p:spPr>
          <a:xfrm>
            <a:off x="300355" y="1318260"/>
            <a:ext cx="4796155" cy="2072640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" name="Freeform 9"/>
          <p:cNvSpPr/>
          <p:nvPr>
            <p:custDataLst>
              <p:tags r:id="rId2"/>
            </p:custDataLst>
          </p:nvPr>
        </p:nvSpPr>
        <p:spPr>
          <a:xfrm>
            <a:off x="574225" y="1086696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简要介绍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574040" y="1691640"/>
            <a:ext cx="3928745" cy="7696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OpenHarmony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的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Graphic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子系统提供了图形接口能力，其中，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RenderService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是核心组件，为应用程序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提供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集中式渲染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功能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2735" y="944880"/>
            <a:ext cx="3333750" cy="244602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74040" y="2602865"/>
            <a:ext cx="3928745" cy="5410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RenderService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的渲染核心循环位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RSMainThread::Init()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函数的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mainLoop_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中。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矩形: 圆角 28"/>
          <p:cNvSpPr/>
          <p:nvPr>
            <p:custDataLst>
              <p:tags r:id="rId5"/>
            </p:custDataLst>
          </p:nvPr>
        </p:nvSpPr>
        <p:spPr>
          <a:xfrm>
            <a:off x="300355" y="4197350"/>
            <a:ext cx="8406765" cy="2072640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  <a:ea typeface="Microsoft YaHei U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6" name="Freeform 9"/>
          <p:cNvSpPr/>
          <p:nvPr>
            <p:custDataLst>
              <p:tags r:id="rId6"/>
            </p:custDataLst>
          </p:nvPr>
        </p:nvSpPr>
        <p:spPr>
          <a:xfrm>
            <a:off x="574225" y="3965786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latin typeface="Georgia" panose="02040502050405020303" pitchFamily="18" charset="0"/>
                <a:ea typeface="Microsoft YaHei UI" panose="020B0503020204020204" pitchFamily="34" charset="-122"/>
                <a:cs typeface="Times New Roman" panose="02020603050405020304" charset="0"/>
              </a:rPr>
              <a:t>主要流程</a:t>
            </a:r>
          </a:p>
        </p:txBody>
      </p:sp>
      <p:pic>
        <p:nvPicPr>
          <p:cNvPr id="9" name="ECB019B1-382A-4266-B25C-5B523AA43C14-1" descr="C:/Users/RDS123.LAPTOP-ABCSL123/AppData/Local/Temp/wpp.gCeqTZwpp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080" y="4497070"/>
            <a:ext cx="8726170" cy="111252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504825" y="5506085"/>
            <a:ext cx="1202690" cy="492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获取硬件信息，并启用相关功能</a:t>
            </a: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2153285" y="5506085"/>
            <a:ext cx="1216025" cy="492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对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UI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进程的命令进行反序列化，并整合渲染命令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3853815" y="5506085"/>
            <a:ext cx="1115695" cy="492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执行动画更新，并遍历渲染树进行渲染</a:t>
            </a: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5626100" y="5506085"/>
            <a:ext cx="1253095" cy="492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发送回调给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上层应用的命令</a:t>
            </a: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7398385" y="5506085"/>
            <a:ext cx="1115695" cy="492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Microsoft YaHei UI" panose="020B0503020204020204" pitchFamily="34" charset="-122"/>
                <a:cs typeface="+mn-cs"/>
              </a:rPr>
              <a:t>对节点内存和资源进行回收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E2C2414-15A6-409F-8DEE-E3CB26956F20}"/>
              </a:ext>
            </a:extLst>
          </p:cNvPr>
          <p:cNvSpPr/>
          <p:nvPr/>
        </p:nvSpPr>
        <p:spPr>
          <a:xfrm>
            <a:off x="300250" y="752979"/>
            <a:ext cx="3703799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0B0D4F-7F26-4BDD-842E-E93B5C15059D}"/>
              </a:ext>
            </a:extLst>
          </p:cNvPr>
          <p:cNvSpPr txBox="1"/>
          <p:nvPr/>
        </p:nvSpPr>
        <p:spPr>
          <a:xfrm>
            <a:off x="263501" y="217124"/>
            <a:ext cx="3868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系统和真机调研与实测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>
            <a:extLst>
              <a:ext uri="{FF2B5EF4-FFF2-40B4-BE49-F238E27FC236}">
                <a16:creationId xmlns:a16="http://schemas.microsoft.com/office/drawing/2014/main" id="{121C2617-E350-46BC-944A-0C7685CD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97040"/>
            <a:ext cx="9144000" cy="1972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189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终端异构协同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DDR</a:t>
            </a:r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带宽帧渲染性能</a:t>
            </a:r>
            <a:endParaRPr lang="en-US" altLang="zh-CN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189"/>
            <a:r>
              <a:rPr lang="zh-CN" altLang="en-US" sz="4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模型技术合作项目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CD82C8C3-17DA-4790-984E-DDBD6CFFF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189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647ED8-D8F1-4C63-9DAC-2F8537AD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569" y="-940760"/>
            <a:ext cx="4701100" cy="2930935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69909C33-0A12-4E6B-8A76-CFD6486C90D9}"/>
              </a:ext>
            </a:extLst>
          </p:cNvPr>
          <p:cNvSpPr/>
          <p:nvPr/>
        </p:nvSpPr>
        <p:spPr>
          <a:xfrm>
            <a:off x="-143301" y="3887359"/>
            <a:ext cx="5813947" cy="3684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3FCF565A-05FD-4D6C-B89A-1BE72D77F4B4}"/>
              </a:ext>
            </a:extLst>
          </p:cNvPr>
          <p:cNvSpPr/>
          <p:nvPr/>
        </p:nvSpPr>
        <p:spPr>
          <a:xfrm>
            <a:off x="5597267" y="3879414"/>
            <a:ext cx="3662740" cy="384391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CA696F9-A9B6-4A58-94B9-306C96800461}"/>
              </a:ext>
            </a:extLst>
          </p:cNvPr>
          <p:cNvCxnSpPr/>
          <p:nvPr/>
        </p:nvCxnSpPr>
        <p:spPr>
          <a:xfrm>
            <a:off x="0" y="1990175"/>
            <a:ext cx="9144000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7B2871-EA25-493E-A47F-94D3DE3B17FA}"/>
              </a:ext>
            </a:extLst>
          </p:cNvPr>
          <p:cNvCxnSpPr/>
          <p:nvPr/>
        </p:nvCxnSpPr>
        <p:spPr>
          <a:xfrm>
            <a:off x="0" y="3787440"/>
            <a:ext cx="9144000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514AEAB-4565-4B66-AB4A-B6730EFA0378}"/>
              </a:ext>
            </a:extLst>
          </p:cNvPr>
          <p:cNvSpPr txBox="1"/>
          <p:nvPr/>
        </p:nvSpPr>
        <p:spPr>
          <a:xfrm>
            <a:off x="1875117" y="4741172"/>
            <a:ext cx="5393765" cy="168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汇报人：徐飞、吴旭东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华东师范大学 计算机科学与技术学院</a:t>
            </a:r>
            <a:endParaRPr lang="en-US" altLang="zh-CN" sz="2400" b="1" dirty="0">
              <a:solidFill>
                <a:prstClr val="black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2025.10.31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771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>
            <a:extLst>
              <a:ext uri="{FF2B5EF4-FFF2-40B4-BE49-F238E27FC236}">
                <a16:creationId xmlns:a16="http://schemas.microsoft.com/office/drawing/2014/main" id="{121C2617-E350-46BC-944A-0C7685CD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97039"/>
            <a:ext cx="9144000" cy="19721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5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谢谢！</a:t>
            </a: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CD82C8C3-17DA-4790-984E-DDBD6CFFF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69909C33-0A12-4E6B-8A76-CFD6486C90D9}"/>
              </a:ext>
            </a:extLst>
          </p:cNvPr>
          <p:cNvSpPr/>
          <p:nvPr/>
        </p:nvSpPr>
        <p:spPr>
          <a:xfrm>
            <a:off x="-143301" y="3887358"/>
            <a:ext cx="5813946" cy="368496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3FCF565A-05FD-4D6C-B89A-1BE72D77F4B4}"/>
              </a:ext>
            </a:extLst>
          </p:cNvPr>
          <p:cNvSpPr/>
          <p:nvPr/>
        </p:nvSpPr>
        <p:spPr>
          <a:xfrm>
            <a:off x="5597267" y="3879410"/>
            <a:ext cx="3662740" cy="384391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CA696F9-A9B6-4A58-94B9-306C96800461}"/>
              </a:ext>
            </a:extLst>
          </p:cNvPr>
          <p:cNvCxnSpPr/>
          <p:nvPr/>
        </p:nvCxnSpPr>
        <p:spPr>
          <a:xfrm>
            <a:off x="0" y="1990174"/>
            <a:ext cx="9144000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7B2871-EA25-493E-A47F-94D3DE3B17FA}"/>
              </a:ext>
            </a:extLst>
          </p:cNvPr>
          <p:cNvCxnSpPr/>
          <p:nvPr/>
        </p:nvCxnSpPr>
        <p:spPr>
          <a:xfrm>
            <a:off x="0" y="3787440"/>
            <a:ext cx="9144000" cy="0"/>
          </a:xfrm>
          <a:prstGeom prst="line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1B7ABBE-0AE2-06A4-75CE-4BFA7B4C7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569" y="-940760"/>
            <a:ext cx="4701100" cy="29309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F98B73-5A3C-454E-B6DD-19D66124B861}"/>
              </a:ext>
            </a:extLst>
          </p:cNvPr>
          <p:cNvSpPr txBox="1"/>
          <p:nvPr/>
        </p:nvSpPr>
        <p:spPr>
          <a:xfrm>
            <a:off x="1875117" y="4741172"/>
            <a:ext cx="5393765" cy="168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汇报人：</a:t>
            </a:r>
            <a:r>
              <a:rPr lang="zh-CN" altLang="en-US" sz="24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徐飞、吴旭东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华东师范大学 计算机科学与技术学院</a:t>
            </a:r>
            <a:endParaRPr lang="en-US" altLang="zh-CN" sz="2400" b="1" dirty="0">
              <a:solidFill>
                <a:prstClr val="black"/>
              </a:solidFill>
              <a:latin typeface="Georgia" panose="02040502050405090303" pitchFamily="18" charset="0"/>
              <a:ea typeface="Microsoft YaHei UI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2025.10.31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73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A687-AD82-2697-1B95-AA3A61107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AC011D-7162-3E0C-6B13-6F6806CAEBFA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FA03CF80-967D-6037-0A22-5319F493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B67C55C-6857-F861-5DEE-AF37A4D04EA1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7D0CB67-E110-D616-5BE6-15F6A918FC84}"/>
              </a:ext>
            </a:extLst>
          </p:cNvPr>
          <p:cNvSpPr/>
          <p:nvPr/>
        </p:nvSpPr>
        <p:spPr>
          <a:xfrm>
            <a:off x="300250" y="752979"/>
            <a:ext cx="2556540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E35763-65AD-E3D1-5CD4-712B6B388CCF}"/>
              </a:ext>
            </a:extLst>
          </p:cNvPr>
          <p:cNvSpPr txBox="1"/>
          <p:nvPr/>
        </p:nvSpPr>
        <p:spPr>
          <a:xfrm>
            <a:off x="198163" y="184089"/>
            <a:ext cx="2732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实验室前期工作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77A81B-59A5-027D-A260-74B1742359F0}"/>
              </a:ext>
            </a:extLst>
          </p:cNvPr>
          <p:cNvSpPr txBox="1"/>
          <p:nvPr/>
        </p:nvSpPr>
        <p:spPr>
          <a:xfrm>
            <a:off x="2930428" y="29429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面向长期负载均衡的算网中容器调度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E2A56C-1792-2407-8708-21ACB2F3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21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FA512D-87C9-4A48-BAAF-B0E75BA469D4}"/>
              </a:ext>
            </a:extLst>
          </p:cNvPr>
          <p:cNvSpPr/>
          <p:nvPr/>
        </p:nvSpPr>
        <p:spPr>
          <a:xfrm>
            <a:off x="127930" y="941978"/>
            <a:ext cx="1854059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06DC5ABB-C7C9-453C-A6C6-A3E2495E401C}"/>
              </a:ext>
            </a:extLst>
          </p:cNvPr>
          <p:cNvSpPr/>
          <p:nvPr/>
        </p:nvSpPr>
        <p:spPr>
          <a:xfrm>
            <a:off x="1981990" y="940218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881E9F73-EA65-47AB-A591-69F6BBBAC37F}"/>
              </a:ext>
            </a:extLst>
          </p:cNvPr>
          <p:cNvSpPr/>
          <p:nvPr/>
        </p:nvSpPr>
        <p:spPr>
          <a:xfrm flipH="1">
            <a:off x="127931" y="850801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66">
            <a:extLst>
              <a:ext uri="{FF2B5EF4-FFF2-40B4-BE49-F238E27FC236}">
                <a16:creationId xmlns:a16="http://schemas.microsoft.com/office/drawing/2014/main" id="{6FC709AF-0C1D-46EC-9988-B9F8BC6DB0EF}"/>
              </a:ext>
            </a:extLst>
          </p:cNvPr>
          <p:cNvSpPr txBox="1"/>
          <p:nvPr/>
        </p:nvSpPr>
        <p:spPr>
          <a:xfrm>
            <a:off x="198164" y="975585"/>
            <a:ext cx="178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研究背景和动机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3B99411C-9BA1-4AD6-9E10-9E3BB2CAADB1}"/>
              </a:ext>
            </a:extLst>
          </p:cNvPr>
          <p:cNvSpPr txBox="1"/>
          <p:nvPr/>
        </p:nvSpPr>
        <p:spPr>
          <a:xfrm>
            <a:off x="309579" y="1479048"/>
            <a:ext cx="8644506" cy="979105"/>
          </a:xfrm>
          <a:prstGeom prst="roundRect">
            <a:avLst>
              <a:gd name="adj" fmla="val 7719"/>
            </a:avLst>
          </a:prstGeom>
          <a:solidFill>
            <a:srgbClr val="D9D9D9"/>
          </a:solidFill>
          <a:ln w="12700" cap="flat" cmpd="sng" algn="ctr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b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457200"/>
            <a:endParaRPr lang="en-US" altLang="zh-CN" sz="1600" kern="0" dirty="0">
              <a:latin typeface="Times New Roman" panose="0202050305040509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7EDB8F-3AF4-4B8C-8188-82D55BE4F5DD}"/>
              </a:ext>
            </a:extLst>
          </p:cNvPr>
          <p:cNvSpPr txBox="1"/>
          <p:nvPr/>
        </p:nvSpPr>
        <p:spPr>
          <a:xfrm>
            <a:off x="443143" y="1504430"/>
            <a:ext cx="8462318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大模型推理任务或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服务需要在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长期部署容器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，但其资源需求却存在很大波动；传统短期调度策略易造成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容器在多服务器上反复横跳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，造成极大的迁移代价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（容器通常为有状态）和性能干扰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830775-8049-404B-856F-3DDC70E18954}"/>
              </a:ext>
            </a:extLst>
          </p:cNvPr>
          <p:cNvSpPr/>
          <p:nvPr/>
        </p:nvSpPr>
        <p:spPr>
          <a:xfrm>
            <a:off x="127930" y="2594175"/>
            <a:ext cx="2091340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4466C8E5-3920-425B-BB5B-EB9445222734}"/>
              </a:ext>
            </a:extLst>
          </p:cNvPr>
          <p:cNvSpPr/>
          <p:nvPr/>
        </p:nvSpPr>
        <p:spPr>
          <a:xfrm>
            <a:off x="2216986" y="2594175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0AEE66A1-81E9-491C-BEBA-A38715A13F9B}"/>
              </a:ext>
            </a:extLst>
          </p:cNvPr>
          <p:cNvSpPr/>
          <p:nvPr/>
        </p:nvSpPr>
        <p:spPr>
          <a:xfrm flipH="1">
            <a:off x="127931" y="2502998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66">
            <a:extLst>
              <a:ext uri="{FF2B5EF4-FFF2-40B4-BE49-F238E27FC236}">
                <a16:creationId xmlns:a16="http://schemas.microsoft.com/office/drawing/2014/main" id="{E9430B3A-AFFA-4C3C-AAE0-7284D874DB31}"/>
              </a:ext>
            </a:extLst>
          </p:cNvPr>
          <p:cNvSpPr txBox="1"/>
          <p:nvPr/>
        </p:nvSpPr>
        <p:spPr>
          <a:xfrm>
            <a:off x="198163" y="2627782"/>
            <a:ext cx="203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研究内容和创新点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10">
            <a:extLst>
              <a:ext uri="{FF2B5EF4-FFF2-40B4-BE49-F238E27FC236}">
                <a16:creationId xmlns:a16="http://schemas.microsoft.com/office/drawing/2014/main" id="{308A3DAB-BE1D-4A2A-AFA2-7C27483E3F48}"/>
              </a:ext>
            </a:extLst>
          </p:cNvPr>
          <p:cNvSpPr txBox="1"/>
          <p:nvPr/>
        </p:nvSpPr>
        <p:spPr>
          <a:xfrm>
            <a:off x="309580" y="3087618"/>
            <a:ext cx="8644506" cy="1062526"/>
          </a:xfrm>
          <a:prstGeom prst="roundRect">
            <a:avLst>
              <a:gd name="adj" fmla="val 7719"/>
            </a:avLst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zh-CN"/>
            </a:defPPr>
            <a:lvl1pPr indent="457200" algn="just">
              <a:lnSpc>
                <a:spcPct val="125000"/>
              </a:lnSpc>
              <a:defRPr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08AF4C5-E32D-45CB-AAC5-D3F355E77C91}"/>
              </a:ext>
            </a:extLst>
          </p:cNvPr>
          <p:cNvSpPr txBox="1"/>
          <p:nvPr/>
        </p:nvSpPr>
        <p:spPr>
          <a:xfrm>
            <a:off x="504963" y="3183324"/>
            <a:ext cx="8331689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提出基于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模型预测控制的长期视角下容器调度机制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；首先建立离散时间动态模型以刻画容器资源占用量、负载不均衡程度和迁移代价，进而通过精细的时隙级预测和调度实现负载均衡、最小化迁移代价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标题 3">
            <a:extLst>
              <a:ext uri="{FF2B5EF4-FFF2-40B4-BE49-F238E27FC236}">
                <a16:creationId xmlns:a16="http://schemas.microsoft.com/office/drawing/2014/main" id="{F007641A-ADBF-404F-8020-2E9AA1B94502}"/>
              </a:ext>
            </a:extLst>
          </p:cNvPr>
          <p:cNvSpPr txBox="1"/>
          <p:nvPr/>
        </p:nvSpPr>
        <p:spPr>
          <a:xfrm>
            <a:off x="712679" y="5572997"/>
            <a:ext cx="7639379" cy="442609"/>
          </a:xfrm>
          <a:prstGeom prst="roundRect">
            <a:avLst>
              <a:gd name="adj" fmla="val 6753"/>
            </a:avLst>
          </a:prstGeom>
          <a:solidFill>
            <a:schemeClr val="bg1"/>
          </a:solidFill>
          <a:ln w="28575" cap="flat" cmpd="sng" algn="ctr">
            <a:solidFill>
              <a:srgbClr val="00206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contourW="19050">
            <a:bevelT w="127000" prst="convex"/>
            <a:bevelB w="0" h="0"/>
            <a:contourClr>
              <a:sysClr val="window" lastClr="FFFFFF"/>
            </a:contourClr>
          </a:sp3d>
        </p:spPr>
        <p:txBody>
          <a:bodyPr lIns="91418" tIns="45709" rIns="91418" bIns="45709" anchor="ctr">
            <a:sp3d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defRPr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335E2FC-96FF-43B6-BAB9-E16784CE8506}"/>
              </a:ext>
            </a:extLst>
          </p:cNvPr>
          <p:cNvSpPr txBox="1"/>
          <p:nvPr/>
        </p:nvSpPr>
        <p:spPr>
          <a:xfrm>
            <a:off x="700458" y="5568368"/>
            <a:ext cx="8253627" cy="447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成效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：提升负载均衡程度达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77.8%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，减少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的迁移代价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137355-22BE-43F3-A042-8B13F6095D4A}"/>
              </a:ext>
            </a:extLst>
          </p:cNvPr>
          <p:cNvSpPr txBox="1"/>
          <p:nvPr/>
        </p:nvSpPr>
        <p:spPr>
          <a:xfrm>
            <a:off x="656869" y="6099453"/>
            <a:ext cx="7763050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代表性论文：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Fei Xu,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Xudong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Wu,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“Tetris: Proactive Container Scheduling for Long-Term Load Balancing in Shared Clusters”, in 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Trans. on Services Computing,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CCF 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类期刊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A01342A-B2EA-4252-A1A9-C4BC3EEE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41" y="4210777"/>
            <a:ext cx="2733244" cy="130302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6064F9F-4B39-467A-86B0-A254ED1ED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171" y="4266726"/>
            <a:ext cx="2586535" cy="1247079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FE574EBC-0DF3-41B6-89DC-2AEF479FDC03}"/>
              </a:ext>
            </a:extLst>
          </p:cNvPr>
          <p:cNvSpPr txBox="1"/>
          <p:nvPr/>
        </p:nvSpPr>
        <p:spPr>
          <a:xfrm>
            <a:off x="721481" y="4510211"/>
            <a:ext cx="1395005" cy="763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基于模型预测控制的长期视角下容器调度机制</a:t>
            </a:r>
          </a:p>
        </p:txBody>
      </p:sp>
    </p:spTree>
    <p:extLst>
      <p:ext uri="{BB962C8B-B14F-4D97-AF65-F5344CB8AC3E}">
        <p14:creationId xmlns:p14="http://schemas.microsoft.com/office/powerpoint/2010/main" val="307700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A687-AD82-2697-1B95-AA3A61107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AC011D-7162-3E0C-6B13-6F6806CAEBFA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FA03CF80-967D-6037-0A22-5319F493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B67C55C-6857-F861-5DEE-AF37A4D04EA1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E77A81B-59A5-027D-A260-74B1742359F0}"/>
              </a:ext>
            </a:extLst>
          </p:cNvPr>
          <p:cNvSpPr txBox="1"/>
          <p:nvPr/>
        </p:nvSpPr>
        <p:spPr>
          <a:xfrm>
            <a:off x="2856790" y="35519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基于内存脏页预测分析的用户无感知容器迁移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E2A56C-1792-2407-8708-21ACB2F3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22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FA512D-87C9-4A48-BAAF-B0E75BA469D4}"/>
              </a:ext>
            </a:extLst>
          </p:cNvPr>
          <p:cNvSpPr/>
          <p:nvPr/>
        </p:nvSpPr>
        <p:spPr>
          <a:xfrm>
            <a:off x="127930" y="941978"/>
            <a:ext cx="1854059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06DC5ABB-C7C9-453C-A6C6-A3E2495E401C}"/>
              </a:ext>
            </a:extLst>
          </p:cNvPr>
          <p:cNvSpPr/>
          <p:nvPr/>
        </p:nvSpPr>
        <p:spPr>
          <a:xfrm>
            <a:off x="1981990" y="940218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881E9F73-EA65-47AB-A591-69F6BBBAC37F}"/>
              </a:ext>
            </a:extLst>
          </p:cNvPr>
          <p:cNvSpPr/>
          <p:nvPr/>
        </p:nvSpPr>
        <p:spPr>
          <a:xfrm flipH="1">
            <a:off x="127931" y="850801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66">
            <a:extLst>
              <a:ext uri="{FF2B5EF4-FFF2-40B4-BE49-F238E27FC236}">
                <a16:creationId xmlns:a16="http://schemas.microsoft.com/office/drawing/2014/main" id="{6FC709AF-0C1D-46EC-9988-B9F8BC6DB0EF}"/>
              </a:ext>
            </a:extLst>
          </p:cNvPr>
          <p:cNvSpPr txBox="1"/>
          <p:nvPr/>
        </p:nvSpPr>
        <p:spPr>
          <a:xfrm>
            <a:off x="198164" y="975585"/>
            <a:ext cx="178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研究背景和动机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3B99411C-9BA1-4AD6-9E10-9E3BB2CAADB1}"/>
              </a:ext>
            </a:extLst>
          </p:cNvPr>
          <p:cNvSpPr txBox="1"/>
          <p:nvPr/>
        </p:nvSpPr>
        <p:spPr>
          <a:xfrm>
            <a:off x="309579" y="1479048"/>
            <a:ext cx="8644506" cy="979105"/>
          </a:xfrm>
          <a:prstGeom prst="roundRect">
            <a:avLst>
              <a:gd name="adj" fmla="val 7719"/>
            </a:avLst>
          </a:prstGeom>
          <a:solidFill>
            <a:srgbClr val="D9D9D9"/>
          </a:solidFill>
          <a:ln w="12700" cap="flat" cmpd="sng" algn="ctr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b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457200"/>
            <a:endParaRPr lang="en-US" altLang="zh-CN" sz="1600" kern="0" dirty="0">
              <a:latin typeface="Times New Roman" panose="0202050305040509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7EDB8F-3AF4-4B8C-8188-82D55BE4F5DD}"/>
              </a:ext>
            </a:extLst>
          </p:cNvPr>
          <p:cNvSpPr txBox="1"/>
          <p:nvPr/>
        </p:nvSpPr>
        <p:spPr>
          <a:xfrm>
            <a:off x="443143" y="1504430"/>
            <a:ext cx="8462318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容器实时迁移对于有状态应用程序至关重要，但目前基于内存预拷贝的迁移方法难以适用于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内存脏页动态变化的容器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；因其忽视了工作负载内存页的动态特性及系统级特征间关系，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导致迁移中出现不合理停止和拷贝迭代，易使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容器迁移延长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数十秒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830775-8049-404B-856F-3DDC70E18954}"/>
              </a:ext>
            </a:extLst>
          </p:cNvPr>
          <p:cNvSpPr/>
          <p:nvPr/>
        </p:nvSpPr>
        <p:spPr>
          <a:xfrm>
            <a:off x="127930" y="2594175"/>
            <a:ext cx="2091340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4466C8E5-3920-425B-BB5B-EB9445222734}"/>
              </a:ext>
            </a:extLst>
          </p:cNvPr>
          <p:cNvSpPr/>
          <p:nvPr/>
        </p:nvSpPr>
        <p:spPr>
          <a:xfrm>
            <a:off x="2216986" y="2594175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0AEE66A1-81E9-491C-BEBA-A38715A13F9B}"/>
              </a:ext>
            </a:extLst>
          </p:cNvPr>
          <p:cNvSpPr/>
          <p:nvPr/>
        </p:nvSpPr>
        <p:spPr>
          <a:xfrm flipH="1">
            <a:off x="127931" y="2502998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66">
            <a:extLst>
              <a:ext uri="{FF2B5EF4-FFF2-40B4-BE49-F238E27FC236}">
                <a16:creationId xmlns:a16="http://schemas.microsoft.com/office/drawing/2014/main" id="{E9430B3A-AFFA-4C3C-AAE0-7284D874DB31}"/>
              </a:ext>
            </a:extLst>
          </p:cNvPr>
          <p:cNvSpPr txBox="1"/>
          <p:nvPr/>
        </p:nvSpPr>
        <p:spPr>
          <a:xfrm>
            <a:off x="198163" y="2627782"/>
            <a:ext cx="203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研究内容和创新点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10">
            <a:extLst>
              <a:ext uri="{FF2B5EF4-FFF2-40B4-BE49-F238E27FC236}">
                <a16:creationId xmlns:a16="http://schemas.microsoft.com/office/drawing/2014/main" id="{308A3DAB-BE1D-4A2A-AFA2-7C27483E3F48}"/>
              </a:ext>
            </a:extLst>
          </p:cNvPr>
          <p:cNvSpPr txBox="1"/>
          <p:nvPr/>
        </p:nvSpPr>
        <p:spPr>
          <a:xfrm>
            <a:off x="309580" y="3087618"/>
            <a:ext cx="8644506" cy="1062526"/>
          </a:xfrm>
          <a:prstGeom prst="roundRect">
            <a:avLst>
              <a:gd name="adj" fmla="val 7719"/>
            </a:avLst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zh-CN"/>
            </a:defPPr>
            <a:lvl1pPr indent="457200" algn="just">
              <a:lnSpc>
                <a:spcPct val="125000"/>
              </a:lnSpc>
              <a:defRPr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08AF4C5-E32D-45CB-AAC5-D3F355E77C91}"/>
              </a:ext>
            </a:extLst>
          </p:cNvPr>
          <p:cNvSpPr txBox="1"/>
          <p:nvPr/>
        </p:nvSpPr>
        <p:spPr>
          <a:xfrm>
            <a:off x="504963" y="3183324"/>
            <a:ext cx="8331689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在容器迁移过程中分析工作负载的容器内存页，利用数据偏移预测稳定内存页；对于不稳定的内存页，提出基于注意力机制的预测方法，以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综合内存页的时空特征和系统级特征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决定具有最少内存脏页的最优停止并复制迭代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标题 3">
            <a:extLst>
              <a:ext uri="{FF2B5EF4-FFF2-40B4-BE49-F238E27FC236}">
                <a16:creationId xmlns:a16="http://schemas.microsoft.com/office/drawing/2014/main" id="{F007641A-ADBF-404F-8020-2E9AA1B94502}"/>
              </a:ext>
            </a:extLst>
          </p:cNvPr>
          <p:cNvSpPr txBox="1"/>
          <p:nvPr/>
        </p:nvSpPr>
        <p:spPr>
          <a:xfrm>
            <a:off x="712679" y="5572997"/>
            <a:ext cx="7639379" cy="442609"/>
          </a:xfrm>
          <a:prstGeom prst="roundRect">
            <a:avLst>
              <a:gd name="adj" fmla="val 6753"/>
            </a:avLst>
          </a:prstGeom>
          <a:solidFill>
            <a:schemeClr val="bg1"/>
          </a:solidFill>
          <a:ln w="28575" cap="flat" cmpd="sng" algn="ctr">
            <a:solidFill>
              <a:srgbClr val="00206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contourW="19050">
            <a:bevelT w="127000" prst="convex"/>
            <a:bevelB w="0" h="0"/>
            <a:contourClr>
              <a:sysClr val="window" lastClr="FFFFFF"/>
            </a:contourClr>
          </a:sp3d>
        </p:spPr>
        <p:txBody>
          <a:bodyPr lIns="91418" tIns="45709" rIns="91418" bIns="45709" anchor="ctr">
            <a:sp3d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defRPr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335E2FC-96FF-43B6-BAB9-E16784CE8506}"/>
              </a:ext>
            </a:extLst>
          </p:cNvPr>
          <p:cNvSpPr txBox="1"/>
          <p:nvPr/>
        </p:nvSpPr>
        <p:spPr>
          <a:xfrm>
            <a:off x="700458" y="5568368"/>
            <a:ext cx="8253627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成效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：将容器迁移时间减少 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26.1% - 47.9%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137355-22BE-43F3-A042-8B13F6095D4A}"/>
              </a:ext>
            </a:extLst>
          </p:cNvPr>
          <p:cNvSpPr txBox="1"/>
          <p:nvPr/>
        </p:nvSpPr>
        <p:spPr>
          <a:xfrm>
            <a:off x="656869" y="6099453"/>
            <a:ext cx="7763050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代表性论文：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Fei Xu,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Xudong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Wu,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“Tetris: Proactive Container Scheduling for Long-Term Load Balancing in Shared Clusters”, in 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Trans. on Services Computing,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CCF 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类期刊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E574EBC-0DF3-41B6-89DC-2AEF479FDC03}"/>
              </a:ext>
            </a:extLst>
          </p:cNvPr>
          <p:cNvSpPr txBox="1"/>
          <p:nvPr/>
        </p:nvSpPr>
        <p:spPr>
          <a:xfrm>
            <a:off x="198163" y="4489810"/>
            <a:ext cx="1395005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容器迁移策略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A6A861-5C3B-4BB0-B3B1-4189CF99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87" y="4243212"/>
            <a:ext cx="3148413" cy="12222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002701-416A-44D7-8722-93A6EE2EF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24" y="4241000"/>
            <a:ext cx="2139113" cy="1275907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89349DCE-9E04-47BA-A528-DC0E946CCE1A}"/>
              </a:ext>
            </a:extLst>
          </p:cNvPr>
          <p:cNvSpPr txBox="1"/>
          <p:nvPr/>
        </p:nvSpPr>
        <p:spPr>
          <a:xfrm>
            <a:off x="4647178" y="4489809"/>
            <a:ext cx="1395005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内存脏页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时域分布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9D0B02DE-D738-4C48-90EF-EB2F40F358DF}"/>
              </a:ext>
            </a:extLst>
          </p:cNvPr>
          <p:cNvSpPr/>
          <p:nvPr/>
        </p:nvSpPr>
        <p:spPr>
          <a:xfrm>
            <a:off x="300250" y="752979"/>
            <a:ext cx="2556540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21DCF8C-8D56-48F3-9112-DFF1A727B13D}"/>
              </a:ext>
            </a:extLst>
          </p:cNvPr>
          <p:cNvSpPr txBox="1"/>
          <p:nvPr/>
        </p:nvSpPr>
        <p:spPr>
          <a:xfrm>
            <a:off x="198163" y="184089"/>
            <a:ext cx="2732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实验室前期工作</a:t>
            </a:r>
          </a:p>
        </p:txBody>
      </p:sp>
    </p:spTree>
    <p:extLst>
      <p:ext uri="{BB962C8B-B14F-4D97-AF65-F5344CB8AC3E}">
        <p14:creationId xmlns:p14="http://schemas.microsoft.com/office/powerpoint/2010/main" val="2976346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A687-AD82-2697-1B95-AA3A61107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AC011D-7162-3E0C-6B13-6F6806CAEBFA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FA03CF80-967D-6037-0A22-5319F493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B67C55C-6857-F861-5DEE-AF37A4D04EA1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E77A81B-59A5-027D-A260-74B1742359F0}"/>
              </a:ext>
            </a:extLst>
          </p:cNvPr>
          <p:cNvSpPr txBox="1"/>
          <p:nvPr/>
        </p:nvSpPr>
        <p:spPr>
          <a:xfrm>
            <a:off x="2856790" y="323514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面向大模型训推任务的异构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资源分配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E2A56C-1792-2407-8708-21ACB2F3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23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FA512D-87C9-4A48-BAAF-B0E75BA469D4}"/>
              </a:ext>
            </a:extLst>
          </p:cNvPr>
          <p:cNvSpPr/>
          <p:nvPr/>
        </p:nvSpPr>
        <p:spPr>
          <a:xfrm>
            <a:off x="127930" y="941978"/>
            <a:ext cx="1854059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06DC5ABB-C7C9-453C-A6C6-A3E2495E401C}"/>
              </a:ext>
            </a:extLst>
          </p:cNvPr>
          <p:cNvSpPr/>
          <p:nvPr/>
        </p:nvSpPr>
        <p:spPr>
          <a:xfrm>
            <a:off x="1981990" y="940218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881E9F73-EA65-47AB-A591-69F6BBBAC37F}"/>
              </a:ext>
            </a:extLst>
          </p:cNvPr>
          <p:cNvSpPr/>
          <p:nvPr/>
        </p:nvSpPr>
        <p:spPr>
          <a:xfrm flipH="1">
            <a:off x="127931" y="850801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66">
            <a:extLst>
              <a:ext uri="{FF2B5EF4-FFF2-40B4-BE49-F238E27FC236}">
                <a16:creationId xmlns:a16="http://schemas.microsoft.com/office/drawing/2014/main" id="{6FC709AF-0C1D-46EC-9988-B9F8BC6DB0EF}"/>
              </a:ext>
            </a:extLst>
          </p:cNvPr>
          <p:cNvSpPr txBox="1"/>
          <p:nvPr/>
        </p:nvSpPr>
        <p:spPr>
          <a:xfrm>
            <a:off x="198164" y="975585"/>
            <a:ext cx="178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研究背景和动机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3B99411C-9BA1-4AD6-9E10-9E3BB2CAADB1}"/>
              </a:ext>
            </a:extLst>
          </p:cNvPr>
          <p:cNvSpPr txBox="1"/>
          <p:nvPr/>
        </p:nvSpPr>
        <p:spPr>
          <a:xfrm>
            <a:off x="309579" y="1479048"/>
            <a:ext cx="8644506" cy="979105"/>
          </a:xfrm>
          <a:prstGeom prst="roundRect">
            <a:avLst>
              <a:gd name="adj" fmla="val 7719"/>
            </a:avLst>
          </a:prstGeom>
          <a:solidFill>
            <a:srgbClr val="D9D9D9"/>
          </a:solidFill>
          <a:ln w="12700" cap="flat" cmpd="sng" algn="ctr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b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457200"/>
            <a:endParaRPr lang="en-US" altLang="zh-CN" sz="1600" kern="0" dirty="0">
              <a:latin typeface="Times New Roman" panose="0202050305040509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7EDB8F-3AF4-4B8C-8188-82D55BE4F5DD}"/>
              </a:ext>
            </a:extLst>
          </p:cNvPr>
          <p:cNvSpPr txBox="1"/>
          <p:nvPr/>
        </p:nvSpPr>
        <p:spPr>
          <a:xfrm>
            <a:off x="443143" y="1504430"/>
            <a:ext cx="8462318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算力网络中广泛存在不同类型的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设备（如 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H100, A100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T4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P100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），具备灵活性；但现有工作局限于给同一任务分配同构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，造成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等待时间长、资源浪费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；异构资源分配会造成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搜索空间庞大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，不利于实时资源分配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830775-8049-404B-856F-3DDC70E18954}"/>
              </a:ext>
            </a:extLst>
          </p:cNvPr>
          <p:cNvSpPr/>
          <p:nvPr/>
        </p:nvSpPr>
        <p:spPr>
          <a:xfrm>
            <a:off x="127930" y="2594175"/>
            <a:ext cx="2091340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4466C8E5-3920-425B-BB5B-EB9445222734}"/>
              </a:ext>
            </a:extLst>
          </p:cNvPr>
          <p:cNvSpPr/>
          <p:nvPr/>
        </p:nvSpPr>
        <p:spPr>
          <a:xfrm>
            <a:off x="2216986" y="2594175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0AEE66A1-81E9-491C-BEBA-A38715A13F9B}"/>
              </a:ext>
            </a:extLst>
          </p:cNvPr>
          <p:cNvSpPr/>
          <p:nvPr/>
        </p:nvSpPr>
        <p:spPr>
          <a:xfrm flipH="1">
            <a:off x="127931" y="2502998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66">
            <a:extLst>
              <a:ext uri="{FF2B5EF4-FFF2-40B4-BE49-F238E27FC236}">
                <a16:creationId xmlns:a16="http://schemas.microsoft.com/office/drawing/2014/main" id="{E9430B3A-AFFA-4C3C-AAE0-7284D874DB31}"/>
              </a:ext>
            </a:extLst>
          </p:cNvPr>
          <p:cNvSpPr txBox="1"/>
          <p:nvPr/>
        </p:nvSpPr>
        <p:spPr>
          <a:xfrm>
            <a:off x="198163" y="2627782"/>
            <a:ext cx="203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研究内容和创新点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10">
            <a:extLst>
              <a:ext uri="{FF2B5EF4-FFF2-40B4-BE49-F238E27FC236}">
                <a16:creationId xmlns:a16="http://schemas.microsoft.com/office/drawing/2014/main" id="{308A3DAB-BE1D-4A2A-AFA2-7C27483E3F48}"/>
              </a:ext>
            </a:extLst>
          </p:cNvPr>
          <p:cNvSpPr txBox="1"/>
          <p:nvPr/>
        </p:nvSpPr>
        <p:spPr>
          <a:xfrm>
            <a:off x="309580" y="3087618"/>
            <a:ext cx="8644506" cy="1062526"/>
          </a:xfrm>
          <a:prstGeom prst="roundRect">
            <a:avLst>
              <a:gd name="adj" fmla="val 7719"/>
            </a:avLst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zh-CN"/>
            </a:defPPr>
            <a:lvl1pPr indent="457200" algn="just">
              <a:lnSpc>
                <a:spcPct val="125000"/>
              </a:lnSpc>
              <a:defRPr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08AF4C5-E32D-45CB-AAC5-D3F355E77C91}"/>
              </a:ext>
            </a:extLst>
          </p:cNvPr>
          <p:cNvSpPr txBox="1"/>
          <p:nvPr/>
        </p:nvSpPr>
        <p:spPr>
          <a:xfrm>
            <a:off x="504963" y="3183324"/>
            <a:ext cx="8331689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率先提出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成本最小化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的异构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资源分配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架构；创新提出减性成本树生成机制，以轻量级数据结构表示资源分配方案，并配合多维剪枝机制，实现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资源快速分配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；进而通过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资源感知的任务部署（流水线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数据并行），最小化训练时长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标题 3">
            <a:extLst>
              <a:ext uri="{FF2B5EF4-FFF2-40B4-BE49-F238E27FC236}">
                <a16:creationId xmlns:a16="http://schemas.microsoft.com/office/drawing/2014/main" id="{F007641A-ADBF-404F-8020-2E9AA1B94502}"/>
              </a:ext>
            </a:extLst>
          </p:cNvPr>
          <p:cNvSpPr txBox="1"/>
          <p:nvPr/>
        </p:nvSpPr>
        <p:spPr>
          <a:xfrm>
            <a:off x="504963" y="5572997"/>
            <a:ext cx="8201452" cy="442609"/>
          </a:xfrm>
          <a:prstGeom prst="roundRect">
            <a:avLst>
              <a:gd name="adj" fmla="val 6753"/>
            </a:avLst>
          </a:prstGeom>
          <a:solidFill>
            <a:schemeClr val="bg1"/>
          </a:solidFill>
          <a:ln w="28575" cap="flat" cmpd="sng" algn="ctr">
            <a:solidFill>
              <a:srgbClr val="00206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contourW="19050">
            <a:bevelT w="127000" prst="convex"/>
            <a:bevelB w="0" h="0"/>
            <a:contourClr>
              <a:sysClr val="window" lastClr="FFFFFF"/>
            </a:contourClr>
          </a:sp3d>
        </p:spPr>
        <p:txBody>
          <a:bodyPr lIns="91418" tIns="45709" rIns="91418" bIns="45709" anchor="ctr">
            <a:sp3d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defRPr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335E2FC-96FF-43B6-BAB9-E16784CE8506}"/>
              </a:ext>
            </a:extLst>
          </p:cNvPr>
          <p:cNvSpPr txBox="1"/>
          <p:nvPr/>
        </p:nvSpPr>
        <p:spPr>
          <a:xfrm>
            <a:off x="478875" y="5563928"/>
            <a:ext cx="8253627" cy="447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成效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：满足大模型训练推理任务需求前提下，降低计算成本达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49.8%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137355-22BE-43F3-A042-8B13F6095D4A}"/>
              </a:ext>
            </a:extLst>
          </p:cNvPr>
          <p:cNvSpPr txBox="1"/>
          <p:nvPr/>
        </p:nvSpPr>
        <p:spPr>
          <a:xfrm>
            <a:off x="656869" y="6099453"/>
            <a:ext cx="7763050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代表性论文：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Fei Xu,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Xudong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Wu,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“Espresso: Cost-Efficient Large Model Training by Exploiting GPU Heterogeneity in the Cloud”, in 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Proc. IEEE INFOCOM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CCF A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类会议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32A0598-91C9-4D91-92EE-ED5983CB7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43" y="4207039"/>
            <a:ext cx="3189811" cy="124907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D50777C-8B1F-4043-AA6B-A65FDEA39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048" y="4268404"/>
            <a:ext cx="2317764" cy="116045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BA9E785-A56E-4205-841E-84D9E6F9390B}"/>
              </a:ext>
            </a:extLst>
          </p:cNvPr>
          <p:cNvSpPr txBox="1"/>
          <p:nvPr/>
        </p:nvSpPr>
        <p:spPr>
          <a:xfrm>
            <a:off x="656869" y="4555546"/>
            <a:ext cx="1031692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</a:p>
          <a:p>
            <a:pPr algn="just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资源分配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7C19C82-0D02-4FD1-8164-72A0184BD919}"/>
              </a:ext>
            </a:extLst>
          </p:cNvPr>
          <p:cNvSpPr txBox="1"/>
          <p:nvPr/>
        </p:nvSpPr>
        <p:spPr>
          <a:xfrm>
            <a:off x="4769312" y="4555546"/>
            <a:ext cx="815473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减性成本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树生成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EFF86561-85DB-4BDC-A2A0-A037DE497389}"/>
              </a:ext>
            </a:extLst>
          </p:cNvPr>
          <p:cNvSpPr/>
          <p:nvPr/>
        </p:nvSpPr>
        <p:spPr>
          <a:xfrm>
            <a:off x="300250" y="752979"/>
            <a:ext cx="2556540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7BE55AC-76C4-46F2-8573-61C41F14BA48}"/>
              </a:ext>
            </a:extLst>
          </p:cNvPr>
          <p:cNvSpPr txBox="1"/>
          <p:nvPr/>
        </p:nvSpPr>
        <p:spPr>
          <a:xfrm>
            <a:off x="198163" y="184089"/>
            <a:ext cx="2732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实验室前期工作</a:t>
            </a:r>
          </a:p>
        </p:txBody>
      </p:sp>
    </p:spTree>
    <p:extLst>
      <p:ext uri="{BB962C8B-B14F-4D97-AF65-F5344CB8AC3E}">
        <p14:creationId xmlns:p14="http://schemas.microsoft.com/office/powerpoint/2010/main" val="119356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A687-AD82-2697-1B95-AA3A61107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AC011D-7162-3E0C-6B13-6F6806CAEBFA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FA03CF80-967D-6037-0A22-5319F493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B67C55C-6857-F861-5DEE-AF37A4D04EA1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E77A81B-59A5-027D-A260-74B1742359F0}"/>
              </a:ext>
            </a:extLst>
          </p:cNvPr>
          <p:cNvSpPr txBox="1"/>
          <p:nvPr/>
        </p:nvSpPr>
        <p:spPr>
          <a:xfrm>
            <a:off x="2860261" y="29554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面向动态可用资源的训推任务柔性执行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E2A56C-1792-2407-8708-21ACB2F3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24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FA512D-87C9-4A48-BAAF-B0E75BA469D4}"/>
              </a:ext>
            </a:extLst>
          </p:cNvPr>
          <p:cNvSpPr/>
          <p:nvPr/>
        </p:nvSpPr>
        <p:spPr>
          <a:xfrm>
            <a:off x="127930" y="941978"/>
            <a:ext cx="1854059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06DC5ABB-C7C9-453C-A6C6-A3E2495E401C}"/>
              </a:ext>
            </a:extLst>
          </p:cNvPr>
          <p:cNvSpPr/>
          <p:nvPr/>
        </p:nvSpPr>
        <p:spPr>
          <a:xfrm>
            <a:off x="1981990" y="940218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881E9F73-EA65-47AB-A591-69F6BBBAC37F}"/>
              </a:ext>
            </a:extLst>
          </p:cNvPr>
          <p:cNvSpPr/>
          <p:nvPr/>
        </p:nvSpPr>
        <p:spPr>
          <a:xfrm flipH="1">
            <a:off x="127931" y="850801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66">
            <a:extLst>
              <a:ext uri="{FF2B5EF4-FFF2-40B4-BE49-F238E27FC236}">
                <a16:creationId xmlns:a16="http://schemas.microsoft.com/office/drawing/2014/main" id="{6FC709AF-0C1D-46EC-9988-B9F8BC6DB0EF}"/>
              </a:ext>
            </a:extLst>
          </p:cNvPr>
          <p:cNvSpPr txBox="1"/>
          <p:nvPr/>
        </p:nvSpPr>
        <p:spPr>
          <a:xfrm>
            <a:off x="198164" y="975585"/>
            <a:ext cx="178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研究背景和动机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3B99411C-9BA1-4AD6-9E10-9E3BB2CAADB1}"/>
              </a:ext>
            </a:extLst>
          </p:cNvPr>
          <p:cNvSpPr txBox="1"/>
          <p:nvPr/>
        </p:nvSpPr>
        <p:spPr>
          <a:xfrm>
            <a:off x="309579" y="1479048"/>
            <a:ext cx="8644506" cy="979105"/>
          </a:xfrm>
          <a:prstGeom prst="roundRect">
            <a:avLst>
              <a:gd name="adj" fmla="val 7719"/>
            </a:avLst>
          </a:prstGeom>
          <a:solidFill>
            <a:srgbClr val="D9D9D9"/>
          </a:solidFill>
          <a:ln w="12700" cap="flat" cmpd="sng" algn="ctr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b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457200"/>
            <a:endParaRPr lang="en-US" altLang="zh-CN" sz="1600" kern="0" dirty="0">
              <a:latin typeface="Times New Roman" panose="0202050305040509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7EDB8F-3AF4-4B8C-8188-82D55BE4F5DD}"/>
              </a:ext>
            </a:extLst>
          </p:cNvPr>
          <p:cNvSpPr txBox="1"/>
          <p:nvPr/>
        </p:nvSpPr>
        <p:spPr>
          <a:xfrm>
            <a:off x="443143" y="1504430"/>
            <a:ext cx="8462318" cy="1249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多用户共享导致算力网络中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可用资源动态变化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，传统“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预编译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后执行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”模式依赖用户静态选取执行策略、请求资源，需等待所需资源全部就绪方可启动任务，造成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等待时间过长、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利用不足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830775-8049-404B-856F-3DDC70E18954}"/>
              </a:ext>
            </a:extLst>
          </p:cNvPr>
          <p:cNvSpPr/>
          <p:nvPr/>
        </p:nvSpPr>
        <p:spPr>
          <a:xfrm>
            <a:off x="127930" y="2594175"/>
            <a:ext cx="2091340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4466C8E5-3920-425B-BB5B-EB9445222734}"/>
              </a:ext>
            </a:extLst>
          </p:cNvPr>
          <p:cNvSpPr/>
          <p:nvPr/>
        </p:nvSpPr>
        <p:spPr>
          <a:xfrm>
            <a:off x="2216986" y="2594175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0AEE66A1-81E9-491C-BEBA-A38715A13F9B}"/>
              </a:ext>
            </a:extLst>
          </p:cNvPr>
          <p:cNvSpPr/>
          <p:nvPr/>
        </p:nvSpPr>
        <p:spPr>
          <a:xfrm flipH="1">
            <a:off x="127931" y="2502998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66">
            <a:extLst>
              <a:ext uri="{FF2B5EF4-FFF2-40B4-BE49-F238E27FC236}">
                <a16:creationId xmlns:a16="http://schemas.microsoft.com/office/drawing/2014/main" id="{E9430B3A-AFFA-4C3C-AAE0-7284D874DB31}"/>
              </a:ext>
            </a:extLst>
          </p:cNvPr>
          <p:cNvSpPr txBox="1"/>
          <p:nvPr/>
        </p:nvSpPr>
        <p:spPr>
          <a:xfrm>
            <a:off x="198163" y="2627782"/>
            <a:ext cx="203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研究内容和创新点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10">
            <a:extLst>
              <a:ext uri="{FF2B5EF4-FFF2-40B4-BE49-F238E27FC236}">
                <a16:creationId xmlns:a16="http://schemas.microsoft.com/office/drawing/2014/main" id="{308A3DAB-BE1D-4A2A-AFA2-7C27483E3F48}"/>
              </a:ext>
            </a:extLst>
          </p:cNvPr>
          <p:cNvSpPr txBox="1"/>
          <p:nvPr/>
        </p:nvSpPr>
        <p:spPr>
          <a:xfrm>
            <a:off x="309580" y="3087618"/>
            <a:ext cx="8644506" cy="1062526"/>
          </a:xfrm>
          <a:prstGeom prst="roundRect">
            <a:avLst>
              <a:gd name="adj" fmla="val 7719"/>
            </a:avLst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zh-CN"/>
            </a:defPPr>
            <a:lvl1pPr indent="457200" algn="just">
              <a:lnSpc>
                <a:spcPct val="125000"/>
              </a:lnSpc>
              <a:defRPr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08AF4C5-E32D-45CB-AAC5-D3F355E77C91}"/>
              </a:ext>
            </a:extLst>
          </p:cNvPr>
          <p:cNvSpPr txBox="1"/>
          <p:nvPr/>
        </p:nvSpPr>
        <p:spPr>
          <a:xfrm>
            <a:off x="504963" y="3183324"/>
            <a:ext cx="8331689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对于各类执行策略（流水线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张量并行、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ZERO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、梯度聚合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校验）进行细粒度、多维度建模；充分利用训推任务执行的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可重配性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，白盒化地动态协同训推任务间资源分配与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策略重构，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最大化集群吞吐量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标题 3">
            <a:extLst>
              <a:ext uri="{FF2B5EF4-FFF2-40B4-BE49-F238E27FC236}">
                <a16:creationId xmlns:a16="http://schemas.microsoft.com/office/drawing/2014/main" id="{F007641A-ADBF-404F-8020-2E9AA1B94502}"/>
              </a:ext>
            </a:extLst>
          </p:cNvPr>
          <p:cNvSpPr txBox="1"/>
          <p:nvPr/>
        </p:nvSpPr>
        <p:spPr>
          <a:xfrm>
            <a:off x="504963" y="5572997"/>
            <a:ext cx="8201452" cy="442609"/>
          </a:xfrm>
          <a:prstGeom prst="roundRect">
            <a:avLst>
              <a:gd name="adj" fmla="val 6753"/>
            </a:avLst>
          </a:prstGeom>
          <a:solidFill>
            <a:schemeClr val="bg1"/>
          </a:solidFill>
          <a:ln w="28575" cap="flat" cmpd="sng" algn="ctr">
            <a:solidFill>
              <a:srgbClr val="00206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contourW="19050">
            <a:bevelT w="127000" prst="convex"/>
            <a:bevelB w="0" h="0"/>
            <a:contourClr>
              <a:sysClr val="window" lastClr="FFFFFF"/>
            </a:contourClr>
          </a:sp3d>
        </p:spPr>
        <p:txBody>
          <a:bodyPr lIns="91418" tIns="45709" rIns="91418" bIns="45709" anchor="ctr">
            <a:sp3d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defRPr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335E2FC-96FF-43B6-BAB9-E16784CE8506}"/>
              </a:ext>
            </a:extLst>
          </p:cNvPr>
          <p:cNvSpPr txBox="1"/>
          <p:nvPr/>
        </p:nvSpPr>
        <p:spPr>
          <a:xfrm>
            <a:off x="478875" y="5563928"/>
            <a:ext cx="8253627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成效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：在满足任务性能要求前提下，提升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集群吞吐量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倍以上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137355-22BE-43F3-A042-8B13F6095D4A}"/>
              </a:ext>
            </a:extLst>
          </p:cNvPr>
          <p:cNvSpPr txBox="1"/>
          <p:nvPr/>
        </p:nvSpPr>
        <p:spPr>
          <a:xfrm>
            <a:off x="656869" y="6099453"/>
            <a:ext cx="7763050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代表性论文：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Fei Xu,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“M</a:t>
            </a:r>
            <a:r>
              <a:rPr lang="en-US" altLang="zh-CN" sz="1200" cap="small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ORPHLING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EXPLOITING JOB RECONFIGURABILITY FOR DEEP LEARNING CLUSTER SCHEDULING”, in 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Proc. ACM </a:t>
            </a:r>
            <a:r>
              <a:rPr lang="en-US" altLang="zh-CN" sz="1200" b="1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MLSys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（人工智能系统顶会）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8223AE-8ED5-462B-A3F5-0A93ED7C86F1}"/>
              </a:ext>
            </a:extLst>
          </p:cNvPr>
          <p:cNvSpPr txBox="1"/>
          <p:nvPr/>
        </p:nvSpPr>
        <p:spPr>
          <a:xfrm>
            <a:off x="899937" y="4582790"/>
            <a:ext cx="1166143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不同资源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策略组合下吞吐量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64A119DD-3BE3-408C-A3F1-09AE4910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10" y="4219395"/>
            <a:ext cx="4861368" cy="1330033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26B6967-0203-4623-9AD5-6B13C8062E99}"/>
              </a:ext>
            </a:extLst>
          </p:cNvPr>
          <p:cNvSpPr/>
          <p:nvPr/>
        </p:nvSpPr>
        <p:spPr>
          <a:xfrm>
            <a:off x="300250" y="752979"/>
            <a:ext cx="2556540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FA41D5E-3D35-45D6-BC40-DFA40D6BCCF8}"/>
              </a:ext>
            </a:extLst>
          </p:cNvPr>
          <p:cNvSpPr txBox="1"/>
          <p:nvPr/>
        </p:nvSpPr>
        <p:spPr>
          <a:xfrm>
            <a:off x="198163" y="184089"/>
            <a:ext cx="2732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实验室前期工作</a:t>
            </a:r>
          </a:p>
        </p:txBody>
      </p:sp>
    </p:spTree>
    <p:extLst>
      <p:ext uri="{BB962C8B-B14F-4D97-AF65-F5344CB8AC3E}">
        <p14:creationId xmlns:p14="http://schemas.microsoft.com/office/powerpoint/2010/main" val="3445125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A687-AD82-2697-1B95-AA3A61107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AC011D-7162-3E0C-6B13-6F6806CAEBFA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FA03CF80-967D-6037-0A22-5319F493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B67C55C-6857-F861-5DEE-AF37A4D04EA1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E77A81B-59A5-027D-A260-74B1742359F0}"/>
              </a:ext>
            </a:extLst>
          </p:cNvPr>
          <p:cNvSpPr txBox="1"/>
          <p:nvPr/>
        </p:nvSpPr>
        <p:spPr>
          <a:xfrm>
            <a:off x="2988494" y="33056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基于算子并行的算网中高速推理计算框架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E2A56C-1792-2407-8708-21ACB2F3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25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8FA512D-87C9-4A48-BAAF-B0E75BA469D4}"/>
              </a:ext>
            </a:extLst>
          </p:cNvPr>
          <p:cNvSpPr/>
          <p:nvPr/>
        </p:nvSpPr>
        <p:spPr>
          <a:xfrm>
            <a:off x="127930" y="941978"/>
            <a:ext cx="1854059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06DC5ABB-C7C9-453C-A6C6-A3E2495E401C}"/>
              </a:ext>
            </a:extLst>
          </p:cNvPr>
          <p:cNvSpPr/>
          <p:nvPr/>
        </p:nvSpPr>
        <p:spPr>
          <a:xfrm>
            <a:off x="1981990" y="940218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881E9F73-EA65-47AB-A591-69F6BBBAC37F}"/>
              </a:ext>
            </a:extLst>
          </p:cNvPr>
          <p:cNvSpPr/>
          <p:nvPr/>
        </p:nvSpPr>
        <p:spPr>
          <a:xfrm flipH="1">
            <a:off x="127931" y="850801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66">
            <a:extLst>
              <a:ext uri="{FF2B5EF4-FFF2-40B4-BE49-F238E27FC236}">
                <a16:creationId xmlns:a16="http://schemas.microsoft.com/office/drawing/2014/main" id="{6FC709AF-0C1D-46EC-9988-B9F8BC6DB0EF}"/>
              </a:ext>
            </a:extLst>
          </p:cNvPr>
          <p:cNvSpPr txBox="1"/>
          <p:nvPr/>
        </p:nvSpPr>
        <p:spPr>
          <a:xfrm>
            <a:off x="198164" y="975585"/>
            <a:ext cx="178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研究背景和动机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3B99411C-9BA1-4AD6-9E10-9E3BB2CAADB1}"/>
              </a:ext>
            </a:extLst>
          </p:cNvPr>
          <p:cNvSpPr txBox="1"/>
          <p:nvPr/>
        </p:nvSpPr>
        <p:spPr>
          <a:xfrm>
            <a:off x="309579" y="1531909"/>
            <a:ext cx="8644506" cy="790800"/>
          </a:xfrm>
          <a:prstGeom prst="roundRect">
            <a:avLst>
              <a:gd name="adj" fmla="val 7719"/>
            </a:avLst>
          </a:prstGeom>
          <a:solidFill>
            <a:srgbClr val="D9D9D9"/>
          </a:solidFill>
          <a:ln w="12700" cap="flat" cmpd="sng" algn="ctr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b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457200"/>
            <a:endParaRPr lang="en-US" altLang="zh-CN" sz="1600" kern="0" dirty="0">
              <a:latin typeface="Times New Roman" panose="0202050305040509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7EDB8F-3AF4-4B8C-8188-82D55BE4F5DD}"/>
              </a:ext>
            </a:extLst>
          </p:cNvPr>
          <p:cNvSpPr txBox="1"/>
          <p:nvPr/>
        </p:nvSpPr>
        <p:spPr>
          <a:xfrm>
            <a:off x="439648" y="1600493"/>
            <a:ext cx="8462318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推理框架依赖算子间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DAG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图顺序执行，但单个算子资源需求远小于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可供资源，造成了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推理时延过长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资源利用率低下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；批量处理又会带来成批等待延迟和任务间干扰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830775-8049-404B-856F-3DDC70E18954}"/>
              </a:ext>
            </a:extLst>
          </p:cNvPr>
          <p:cNvSpPr/>
          <p:nvPr/>
        </p:nvSpPr>
        <p:spPr>
          <a:xfrm>
            <a:off x="127930" y="2594175"/>
            <a:ext cx="2091340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4466C8E5-3920-425B-BB5B-EB9445222734}"/>
              </a:ext>
            </a:extLst>
          </p:cNvPr>
          <p:cNvSpPr/>
          <p:nvPr/>
        </p:nvSpPr>
        <p:spPr>
          <a:xfrm>
            <a:off x="2216986" y="2594175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直角三角形 39">
            <a:extLst>
              <a:ext uri="{FF2B5EF4-FFF2-40B4-BE49-F238E27FC236}">
                <a16:creationId xmlns:a16="http://schemas.microsoft.com/office/drawing/2014/main" id="{0AEE66A1-81E9-491C-BEBA-A38715A13F9B}"/>
              </a:ext>
            </a:extLst>
          </p:cNvPr>
          <p:cNvSpPr/>
          <p:nvPr/>
        </p:nvSpPr>
        <p:spPr>
          <a:xfrm flipH="1">
            <a:off x="127931" y="2502998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文本框 66">
            <a:extLst>
              <a:ext uri="{FF2B5EF4-FFF2-40B4-BE49-F238E27FC236}">
                <a16:creationId xmlns:a16="http://schemas.microsoft.com/office/drawing/2014/main" id="{E9430B3A-AFFA-4C3C-AAE0-7284D874DB31}"/>
              </a:ext>
            </a:extLst>
          </p:cNvPr>
          <p:cNvSpPr txBox="1"/>
          <p:nvPr/>
        </p:nvSpPr>
        <p:spPr>
          <a:xfrm>
            <a:off x="198163" y="2627782"/>
            <a:ext cx="203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研究内容和创新点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10">
            <a:extLst>
              <a:ext uri="{FF2B5EF4-FFF2-40B4-BE49-F238E27FC236}">
                <a16:creationId xmlns:a16="http://schemas.microsoft.com/office/drawing/2014/main" id="{308A3DAB-BE1D-4A2A-AFA2-7C27483E3F48}"/>
              </a:ext>
            </a:extLst>
          </p:cNvPr>
          <p:cNvSpPr txBox="1"/>
          <p:nvPr/>
        </p:nvSpPr>
        <p:spPr>
          <a:xfrm>
            <a:off x="309580" y="3087618"/>
            <a:ext cx="8644506" cy="893479"/>
          </a:xfrm>
          <a:prstGeom prst="roundRect">
            <a:avLst>
              <a:gd name="adj" fmla="val 7719"/>
            </a:avLst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zh-CN"/>
            </a:defPPr>
            <a:lvl1pPr indent="457200" algn="just">
              <a:lnSpc>
                <a:spcPct val="125000"/>
              </a:lnSpc>
              <a:defRPr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08AF4C5-E32D-45CB-AAC5-D3F355E77C91}"/>
              </a:ext>
            </a:extLst>
          </p:cNvPr>
          <p:cNvSpPr txBox="1"/>
          <p:nvPr/>
        </p:nvSpPr>
        <p:spPr>
          <a:xfrm>
            <a:off x="504963" y="3183324"/>
            <a:ext cx="8331689" cy="658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资源和干扰双重感知的大模型算子并行计算框架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，以多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流并行无依赖关系的算子以最大化推理任务执行的并行度，优先执行小体量算子以消除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资源碎片和性能干扰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标题 3">
            <a:extLst>
              <a:ext uri="{FF2B5EF4-FFF2-40B4-BE49-F238E27FC236}">
                <a16:creationId xmlns:a16="http://schemas.microsoft.com/office/drawing/2014/main" id="{F007641A-ADBF-404F-8020-2E9AA1B94502}"/>
              </a:ext>
            </a:extLst>
          </p:cNvPr>
          <p:cNvSpPr txBox="1"/>
          <p:nvPr/>
        </p:nvSpPr>
        <p:spPr>
          <a:xfrm>
            <a:off x="504963" y="5572997"/>
            <a:ext cx="8201452" cy="442609"/>
          </a:xfrm>
          <a:prstGeom prst="roundRect">
            <a:avLst>
              <a:gd name="adj" fmla="val 6753"/>
            </a:avLst>
          </a:prstGeom>
          <a:solidFill>
            <a:schemeClr val="bg1"/>
          </a:solidFill>
          <a:ln w="28575" cap="flat" cmpd="sng" algn="ctr">
            <a:solidFill>
              <a:srgbClr val="002060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contourW="19050">
            <a:bevelT w="127000" prst="convex"/>
            <a:bevelB w="0" h="0"/>
            <a:contourClr>
              <a:sysClr val="window" lastClr="FFFFFF"/>
            </a:contourClr>
          </a:sp3d>
        </p:spPr>
        <p:txBody>
          <a:bodyPr lIns="91418" tIns="45709" rIns="91418" bIns="45709" anchor="ctr">
            <a:sp3d/>
          </a:bodyPr>
          <a:lstStyle>
            <a:defPPr>
              <a:defRPr lang="zh-CN"/>
            </a:defPPr>
            <a:lvl1pPr indent="0" algn="ctr">
              <a:lnSpc>
                <a:spcPct val="100000"/>
              </a:lnSpc>
              <a:defRPr sz="24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335E2FC-96FF-43B6-BAB9-E16784CE8506}"/>
              </a:ext>
            </a:extLst>
          </p:cNvPr>
          <p:cNvSpPr txBox="1"/>
          <p:nvPr/>
        </p:nvSpPr>
        <p:spPr>
          <a:xfrm>
            <a:off x="478875" y="5563928"/>
            <a:ext cx="8253627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成效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：集成至</a:t>
            </a:r>
            <a:r>
              <a:rPr lang="en-US" altLang="zh-CN" sz="2000" b="1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深度学习计算框架，实现其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</a:t>
            </a:r>
            <a:r>
              <a:rPr lang="zh-CN" altLang="en-US" sz="20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倍推理加速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2137355-22BE-43F3-A042-8B13F6095D4A}"/>
              </a:ext>
            </a:extLst>
          </p:cNvPr>
          <p:cNvSpPr txBox="1"/>
          <p:nvPr/>
        </p:nvSpPr>
        <p:spPr>
          <a:xfrm>
            <a:off x="656869" y="6099453"/>
            <a:ext cx="7763050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代表性论文：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Fei Xu,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 al.,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Opara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Exploiting Operator Parallelism for Expediting DNN Inference on GPUs”, in </a:t>
            </a:r>
            <a:r>
              <a:rPr lang="en-US" altLang="zh-CN" sz="12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Trans. on Computers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2025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CCF 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类期刊）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CD1AC6D-7D06-476F-BA10-316BF1B8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02" y="4098618"/>
            <a:ext cx="2986785" cy="117843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87D9484-C0AE-446B-8AFA-36B3B283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243" y="4062229"/>
            <a:ext cx="3140600" cy="134778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14AA207-E14C-44F0-973E-CE94E2E5A0A3}"/>
              </a:ext>
            </a:extLst>
          </p:cNvPr>
          <p:cNvSpPr txBox="1"/>
          <p:nvPr/>
        </p:nvSpPr>
        <p:spPr>
          <a:xfrm>
            <a:off x="268398" y="4478112"/>
            <a:ext cx="1286897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流算子并行架构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7DA6569-E39C-47C1-B519-77DB9B89F153}"/>
              </a:ext>
            </a:extLst>
          </p:cNvPr>
          <p:cNvSpPr txBox="1"/>
          <p:nvPr/>
        </p:nvSpPr>
        <p:spPr>
          <a:xfrm>
            <a:off x="4561332" y="4415598"/>
            <a:ext cx="1286897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全流程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算子调度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222665B-1614-4608-8863-4428D432766F}"/>
              </a:ext>
            </a:extLst>
          </p:cNvPr>
          <p:cNvSpPr/>
          <p:nvPr/>
        </p:nvSpPr>
        <p:spPr>
          <a:xfrm>
            <a:off x="300250" y="752979"/>
            <a:ext cx="2556540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E2471B-5944-4F45-931E-A693B96EEF6C}"/>
              </a:ext>
            </a:extLst>
          </p:cNvPr>
          <p:cNvSpPr txBox="1"/>
          <p:nvPr/>
        </p:nvSpPr>
        <p:spPr>
          <a:xfrm>
            <a:off x="198163" y="184089"/>
            <a:ext cx="2732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实验室前期工作</a:t>
            </a:r>
          </a:p>
        </p:txBody>
      </p:sp>
    </p:spTree>
    <p:extLst>
      <p:ext uri="{BB962C8B-B14F-4D97-AF65-F5344CB8AC3E}">
        <p14:creationId xmlns:p14="http://schemas.microsoft.com/office/powerpoint/2010/main" val="3161550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AC061-E0C8-68AD-D3D3-72A935794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圆角 28">
            <a:extLst>
              <a:ext uri="{FF2B5EF4-FFF2-40B4-BE49-F238E27FC236}">
                <a16:creationId xmlns:a16="http://schemas.microsoft.com/office/drawing/2014/main" id="{9BAED2DF-E298-CA55-F581-AB03A88CFD2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385222" y="3654417"/>
            <a:ext cx="4568863" cy="281311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8" name="矩形: 圆角 28">
            <a:extLst>
              <a:ext uri="{FF2B5EF4-FFF2-40B4-BE49-F238E27FC236}">
                <a16:creationId xmlns:a16="http://schemas.microsoft.com/office/drawing/2014/main" id="{CDFE230B-D867-3F9E-F067-DC740A6ABE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0249" y="3654417"/>
            <a:ext cx="3885803" cy="281311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B0F62D-DADF-88B1-E3C1-02F5CB2676E0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425B9CD2-2F55-5A96-CFB2-925897E4F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8F2ED73-1287-AFB0-0ED6-5391BBFE52EC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657F857-289D-366D-6DDB-62A276F815CB}"/>
              </a:ext>
            </a:extLst>
          </p:cNvPr>
          <p:cNvSpPr/>
          <p:nvPr/>
        </p:nvSpPr>
        <p:spPr>
          <a:xfrm>
            <a:off x="300250" y="752979"/>
            <a:ext cx="3777633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684B54-97EC-7FE2-0453-5C0C87100FEC}"/>
              </a:ext>
            </a:extLst>
          </p:cNvPr>
          <p:cNvSpPr txBox="1"/>
          <p:nvPr/>
        </p:nvSpPr>
        <p:spPr>
          <a:xfrm>
            <a:off x="300252" y="188438"/>
            <a:ext cx="387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近期工作对本项目支撑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8882A8-DB94-C08B-0B22-B794DF6C9364}"/>
              </a:ext>
            </a:extLst>
          </p:cNvPr>
          <p:cNvSpPr txBox="1"/>
          <p:nvPr/>
        </p:nvSpPr>
        <p:spPr>
          <a:xfrm>
            <a:off x="4125909" y="26449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基于事件速率学习的帧率与功耗优化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FEBEA1-0ADC-E0DA-C4FB-43A05573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26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28">
            <a:extLst>
              <a:ext uri="{FF2B5EF4-FFF2-40B4-BE49-F238E27FC236}">
                <a16:creationId xmlns:a16="http://schemas.microsoft.com/office/drawing/2014/main" id="{EE99BC3D-9282-1DE4-DFD8-8377B4BE67F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0250" y="1318160"/>
            <a:ext cx="5138649" cy="206464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C2432B76-B4D3-5C70-7F8B-F6F916890227}"/>
              </a:ext>
            </a:extLst>
          </p:cNvPr>
          <p:cNvSpPr/>
          <p:nvPr/>
        </p:nvSpPr>
        <p:spPr>
          <a:xfrm>
            <a:off x="574225" y="1086696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问题背景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4383B6-9F6C-1488-9ED4-CF4D4C84228D}"/>
              </a:ext>
            </a:extLst>
          </p:cNvPr>
          <p:cNvSpPr txBox="1"/>
          <p:nvPr/>
        </p:nvSpPr>
        <p:spPr>
          <a:xfrm>
            <a:off x="2427277" y="1775826"/>
            <a:ext cx="30116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现有节能工作多聚焦于“页面加载阶段”，而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加载完成后的交互阶段（滚动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缩放等）仍会持续触发高频事件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，默认常按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60Hz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更新，造成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CPU/GPU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长时间高负载与不必要的能耗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039C0B1-97F9-B76A-5275-DD8644FB7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25" y="1709701"/>
            <a:ext cx="1732515" cy="16044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2E09CE0-17AA-0893-F973-686A7D1C6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050" y="5039706"/>
            <a:ext cx="1616227" cy="20589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3AAFE2D-DFFB-36AB-C840-C70327FCC629}"/>
              </a:ext>
            </a:extLst>
          </p:cNvPr>
          <p:cNvSpPr txBox="1"/>
          <p:nvPr/>
        </p:nvSpPr>
        <p:spPr>
          <a:xfrm>
            <a:off x="5163842" y="5508085"/>
            <a:ext cx="30116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该论文中观察到智能手机的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功耗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P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与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浏览器交互事件率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大致呈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线性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关系，这是使用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多项式回归方法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得出的结果。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69E3EEC-02A7-E1EF-3D61-6102A8D4F69E}"/>
              </a:ext>
            </a:extLst>
          </p:cNvPr>
          <p:cNvSpPr txBox="1"/>
          <p:nvPr/>
        </p:nvSpPr>
        <p:spPr>
          <a:xfrm>
            <a:off x="2427277" y="2758934"/>
            <a:ext cx="30116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eBrowser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正是针对这一“人机交互阶段的能耗”提出优化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2BEC40-0BBC-CC20-5B0C-CAFFA21A1790}"/>
              </a:ext>
            </a:extLst>
          </p:cNvPr>
          <p:cNvSpPr txBox="1"/>
          <p:nvPr/>
        </p:nvSpPr>
        <p:spPr>
          <a:xfrm>
            <a:off x="643872" y="4045897"/>
            <a:ext cx="33257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事件速率学习（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Event Rate Learning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）：根据用户当前手势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页面运动状态，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动态下调交互事件的更新频率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（而不是一律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60Hz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），在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不损伤交互体验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的前提下，减少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CPU/GPU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处理这些事件的次数，从而降功耗。可把它理解为“给浏览器的交互事件加一个自适应节流阀”</a:t>
            </a: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7651211F-278E-23B0-43D2-CF20645FC588}"/>
              </a:ext>
            </a:extLst>
          </p:cNvPr>
          <p:cNvSpPr/>
          <p:nvPr/>
        </p:nvSpPr>
        <p:spPr>
          <a:xfrm>
            <a:off x="574225" y="3422478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核心贡献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68B4D3-EBF3-402B-87C0-D574C10786BB}"/>
              </a:ext>
            </a:extLst>
          </p:cNvPr>
          <p:cNvSpPr txBox="1"/>
          <p:nvPr/>
        </p:nvSpPr>
        <p:spPr>
          <a:xfrm>
            <a:off x="689758" y="5488824"/>
            <a:ext cx="121787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真实设备实验表明：功耗下降，流畅度基本保持。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506F0C4-F17C-46CA-5720-F7F94FB14D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7723" y="5039706"/>
            <a:ext cx="1483701" cy="127270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AD456079-A664-1D42-FA62-5E074B510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9436" y="1020898"/>
            <a:ext cx="3328504" cy="2371037"/>
          </a:xfrm>
          <a:prstGeom prst="rect">
            <a:avLst/>
          </a:prstGeom>
        </p:spPr>
      </p:pic>
      <p:sp>
        <p:nvSpPr>
          <p:cNvPr id="54" name="Freeform 9">
            <a:extLst>
              <a:ext uri="{FF2B5EF4-FFF2-40B4-BE49-F238E27FC236}">
                <a16:creationId xmlns:a16="http://schemas.microsoft.com/office/drawing/2014/main" id="{71306998-BCA9-45E2-B065-F64F5578C40B}"/>
              </a:ext>
            </a:extLst>
          </p:cNvPr>
          <p:cNvSpPr/>
          <p:nvPr/>
        </p:nvSpPr>
        <p:spPr>
          <a:xfrm>
            <a:off x="4571999" y="3429000"/>
            <a:ext cx="2300199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对本项目借鉴意义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D5701D2-0073-3E31-A389-D252C3C31EC6}"/>
              </a:ext>
            </a:extLst>
          </p:cNvPr>
          <p:cNvSpPr txBox="1"/>
          <p:nvPr/>
        </p:nvSpPr>
        <p:spPr>
          <a:xfrm>
            <a:off x="5163842" y="4117345"/>
            <a:ext cx="30116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方法论借鉴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：通过“输入特征 → 响应建模 → 动态调节”来优化能效，这跟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以帧时长为指标的终端频点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带宽建模与优化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有直接相似性</a:t>
            </a:r>
          </a:p>
        </p:txBody>
      </p:sp>
    </p:spTree>
    <p:extLst>
      <p:ext uri="{BB962C8B-B14F-4D97-AF65-F5344CB8AC3E}">
        <p14:creationId xmlns:p14="http://schemas.microsoft.com/office/powerpoint/2010/main" val="2293837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80847-8CC3-1E7D-B2E1-BC7423997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圆角 28">
            <a:extLst>
              <a:ext uri="{FF2B5EF4-FFF2-40B4-BE49-F238E27FC236}">
                <a16:creationId xmlns:a16="http://schemas.microsoft.com/office/drawing/2014/main" id="{6509064A-3A2D-50F6-70EA-2A640346AD5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385222" y="1318160"/>
            <a:ext cx="4568863" cy="5149371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8" name="矩形: 圆角 28">
            <a:extLst>
              <a:ext uri="{FF2B5EF4-FFF2-40B4-BE49-F238E27FC236}">
                <a16:creationId xmlns:a16="http://schemas.microsoft.com/office/drawing/2014/main" id="{21D3AB41-62AE-8921-55A1-B27F368C576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0249" y="3654417"/>
            <a:ext cx="3885803" cy="281311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AEA76D-0372-1C0C-9329-F115788949A1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712DDB03-A26C-88F0-D595-995DD0E71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86D67E1-2A87-9FA2-C9E8-EB6414F4C678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042A904-411D-1D7B-F35B-D02771BCAD25}"/>
              </a:ext>
            </a:extLst>
          </p:cNvPr>
          <p:cNvSpPr txBox="1"/>
          <p:nvPr/>
        </p:nvSpPr>
        <p:spPr>
          <a:xfrm>
            <a:off x="4023677" y="34471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 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资源干扰建模与优化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2BE06D2-FA29-0A3D-3380-FC48A7F0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27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28">
            <a:extLst>
              <a:ext uri="{FF2B5EF4-FFF2-40B4-BE49-F238E27FC236}">
                <a16:creationId xmlns:a16="http://schemas.microsoft.com/office/drawing/2014/main" id="{8D65C7B1-8D11-8E68-FF39-DC0DE1C43F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0250" y="1318160"/>
            <a:ext cx="3885802" cy="206464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40DB89C0-ED96-EB59-B33B-79F651B8547A}"/>
              </a:ext>
            </a:extLst>
          </p:cNvPr>
          <p:cNvSpPr/>
          <p:nvPr/>
        </p:nvSpPr>
        <p:spPr>
          <a:xfrm>
            <a:off x="574225" y="1086696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问题背景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DC0AC8-8246-647B-F47C-6D8FF927659F}"/>
              </a:ext>
            </a:extLst>
          </p:cNvPr>
          <p:cNvSpPr txBox="1"/>
          <p:nvPr/>
        </p:nvSpPr>
        <p:spPr>
          <a:xfrm>
            <a:off x="643871" y="1652713"/>
            <a:ext cx="30116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多租户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环境：在云端，多个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DNN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推理任务会被调度到同一块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上以提升利用率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4169AB-D2F8-56A4-C865-759F47CAABE7}"/>
              </a:ext>
            </a:extLst>
          </p:cNvPr>
          <p:cNvSpPr txBox="1"/>
          <p:nvPr/>
        </p:nvSpPr>
        <p:spPr>
          <a:xfrm>
            <a:off x="4934903" y="3265942"/>
            <a:ext cx="37715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任务干扰分析：文章指出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任务间存在资源干扰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，并给出了一个简单的量化公式。任务间的干扰实际上就是设备间功耗和吞吐量等参数变化导致的，这与我们在“硬件规格建模”中提到的建模困难点高度契合，提供了可借鉴的建模思路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56BC8E-0E0F-97E7-11E6-4B3F9F1AB479}"/>
              </a:ext>
            </a:extLst>
          </p:cNvPr>
          <p:cNvSpPr txBox="1"/>
          <p:nvPr/>
        </p:nvSpPr>
        <p:spPr>
          <a:xfrm>
            <a:off x="643871" y="2872280"/>
            <a:ext cx="30116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该文章研究如何在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保证推理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SLA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的同时，提升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资源利用率并降低成本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BB8988-B6A8-C277-5EC9-D67A38222AF7}"/>
              </a:ext>
            </a:extLst>
          </p:cNvPr>
          <p:cNvSpPr txBox="1"/>
          <p:nvPr/>
        </p:nvSpPr>
        <p:spPr>
          <a:xfrm>
            <a:off x="643872" y="4045897"/>
            <a:ext cx="188864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干扰建模提出轻量级解析模型，输入为任务的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算力需求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和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内存带宽需求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，输出为性能预测。能刻画多任务并发时的性能退化规律</a:t>
            </a: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5973EC97-008C-F274-E414-429C92B84B94}"/>
              </a:ext>
            </a:extLst>
          </p:cNvPr>
          <p:cNvSpPr/>
          <p:nvPr/>
        </p:nvSpPr>
        <p:spPr>
          <a:xfrm>
            <a:off x="574225" y="3422478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核心贡献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4" name="Freeform 9">
            <a:extLst>
              <a:ext uri="{FF2B5EF4-FFF2-40B4-BE49-F238E27FC236}">
                <a16:creationId xmlns:a16="http://schemas.microsoft.com/office/drawing/2014/main" id="{5E71794D-C69C-21C3-1B78-AA4EB7A47051}"/>
              </a:ext>
            </a:extLst>
          </p:cNvPr>
          <p:cNvSpPr/>
          <p:nvPr/>
        </p:nvSpPr>
        <p:spPr>
          <a:xfrm>
            <a:off x="4643422" y="1096661"/>
            <a:ext cx="2416199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对本项目借鉴意义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BA628A-2FBF-3B6E-EE6C-FF41B26B6CCC}"/>
              </a:ext>
            </a:extLst>
          </p:cNvPr>
          <p:cNvSpPr txBox="1"/>
          <p:nvPr/>
        </p:nvSpPr>
        <p:spPr>
          <a:xfrm>
            <a:off x="643871" y="2163846"/>
            <a:ext cx="30116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性能干扰问题：不同任务会在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SM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（计算单元）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显存带宽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等资源上相互竞争，造成延迟波动和性能退化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FF91B0-8FE1-ED7B-654E-E0AAE3BFD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662" y="3931951"/>
            <a:ext cx="1415247" cy="23988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59E7BA4-B899-9F86-2E51-E44E29C88B9D}"/>
              </a:ext>
            </a:extLst>
          </p:cNvPr>
          <p:cNvSpPr txBox="1"/>
          <p:nvPr/>
        </p:nvSpPr>
        <p:spPr>
          <a:xfrm>
            <a:off x="643871" y="5237409"/>
            <a:ext cx="18086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iGniter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将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切分为多个可调整的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逻辑分区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，动态调整每个任务的计算与带宽份额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945902C-27FE-8F37-B386-9A515B9BA2AC}"/>
              </a:ext>
            </a:extLst>
          </p:cNvPr>
          <p:cNvSpPr txBox="1"/>
          <p:nvPr/>
        </p:nvSpPr>
        <p:spPr>
          <a:xfrm>
            <a:off x="4831044" y="1717092"/>
            <a:ext cx="384520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资源分配建模参考：文章为了合理分配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的资源占比，提出</a:t>
            </a:r>
            <a:r>
              <a:rPr lang="zh-CN" altLang="en-US" sz="11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了多种建模包括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频率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–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功耗</a:t>
            </a:r>
            <a:r>
              <a:rPr lang="zh-CN" altLang="en-US" sz="11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建模，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并给出若干公式，可直接作为我们建模部分的参考依据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FD7A9BA-2501-BC3E-5C16-43D55B0E0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4904" y="2483225"/>
            <a:ext cx="3359577" cy="624607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AA71AA2-92DB-3F27-8866-B98D093A11A8}"/>
              </a:ext>
            </a:extLst>
          </p:cNvPr>
          <p:cNvCxnSpPr>
            <a:cxnSpLocks/>
          </p:cNvCxnSpPr>
          <p:nvPr/>
        </p:nvCxnSpPr>
        <p:spPr>
          <a:xfrm>
            <a:off x="4385222" y="3140153"/>
            <a:ext cx="456886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E586BCBD-C6E1-5B87-6AC0-AB303F87D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645" y="4108178"/>
            <a:ext cx="1856000" cy="40707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CDF5426-644D-4FAD-5EA5-CF511B887EEE}"/>
              </a:ext>
            </a:extLst>
          </p:cNvPr>
          <p:cNvSpPr txBox="1"/>
          <p:nvPr/>
        </p:nvSpPr>
        <p:spPr>
          <a:xfrm>
            <a:off x="7523018" y="4766712"/>
            <a:ext cx="132073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优化目标的启示：文章的目标函数是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最小化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资源的货币成本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，本质上与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最小化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功耗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 一致，能够作为我们优化目标设计的重要参考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BF22244-8FA6-B5A0-20DF-A94CAB7B29C1}"/>
              </a:ext>
            </a:extLst>
          </p:cNvPr>
          <p:cNvCxnSpPr>
            <a:cxnSpLocks/>
          </p:cNvCxnSpPr>
          <p:nvPr/>
        </p:nvCxnSpPr>
        <p:spPr>
          <a:xfrm>
            <a:off x="4385222" y="4604776"/>
            <a:ext cx="456886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EE29BC83-FD31-D33D-5E57-FD25D1156B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9674" y="4851950"/>
            <a:ext cx="2974769" cy="1322447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FC49414-0457-44C2-8DEC-A4A2FE3DD7B2}"/>
              </a:ext>
            </a:extLst>
          </p:cNvPr>
          <p:cNvSpPr/>
          <p:nvPr/>
        </p:nvSpPr>
        <p:spPr>
          <a:xfrm>
            <a:off x="300250" y="752979"/>
            <a:ext cx="3777633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3A0A23C-71C9-462A-8FCB-0254AA6C085E}"/>
              </a:ext>
            </a:extLst>
          </p:cNvPr>
          <p:cNvSpPr txBox="1"/>
          <p:nvPr/>
        </p:nvSpPr>
        <p:spPr>
          <a:xfrm>
            <a:off x="250073" y="202865"/>
            <a:ext cx="387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前期工作对本项目支撑</a:t>
            </a:r>
          </a:p>
        </p:txBody>
      </p:sp>
    </p:spTree>
    <p:extLst>
      <p:ext uri="{BB962C8B-B14F-4D97-AF65-F5344CB8AC3E}">
        <p14:creationId xmlns:p14="http://schemas.microsoft.com/office/powerpoint/2010/main" val="3033912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A3DE6-B038-9617-0EE0-D8B63E372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: 圆角 28">
            <a:extLst>
              <a:ext uri="{FF2B5EF4-FFF2-40B4-BE49-F238E27FC236}">
                <a16:creationId xmlns:a16="http://schemas.microsoft.com/office/drawing/2014/main" id="{1BB673AD-CC0B-78B3-2D3A-9F59901F244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03372" y="3654417"/>
            <a:ext cx="5050713" cy="281311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8" name="矩形: 圆角 28">
            <a:extLst>
              <a:ext uri="{FF2B5EF4-FFF2-40B4-BE49-F238E27FC236}">
                <a16:creationId xmlns:a16="http://schemas.microsoft.com/office/drawing/2014/main" id="{EB43C25C-1672-63CB-6B31-338B6DE62A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0250" y="3654417"/>
            <a:ext cx="3369226" cy="281311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140650-E12D-AC6C-3F01-59FB5D08DBF7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BCF5633C-91BB-CFF9-6ADB-2CEDAF73A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DEDFAA3-1EC2-B6D2-82F5-E6B380AFAECC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B1C864A2-313B-70BB-9B23-F56E70CEAFBD}"/>
              </a:ext>
            </a:extLst>
          </p:cNvPr>
          <p:cNvSpPr txBox="1"/>
          <p:nvPr/>
        </p:nvSpPr>
        <p:spPr>
          <a:xfrm>
            <a:off x="4209802" y="357219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 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带宽敏感曲线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ACA07E-37D0-C15E-454C-798F5B52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28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28">
            <a:extLst>
              <a:ext uri="{FF2B5EF4-FFF2-40B4-BE49-F238E27FC236}">
                <a16:creationId xmlns:a16="http://schemas.microsoft.com/office/drawing/2014/main" id="{76D06AF1-D1BD-9F58-FC18-6DAC28D15BD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0251" y="1318160"/>
            <a:ext cx="4254700" cy="2064644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E8C02E5-0E2C-3351-D969-53B801E0B60B}"/>
              </a:ext>
            </a:extLst>
          </p:cNvPr>
          <p:cNvSpPr/>
          <p:nvPr/>
        </p:nvSpPr>
        <p:spPr>
          <a:xfrm>
            <a:off x="574225" y="1086696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问题背景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6E46DE-67E2-1C2F-97AD-ABB6665249E4}"/>
              </a:ext>
            </a:extLst>
          </p:cNvPr>
          <p:cNvSpPr txBox="1"/>
          <p:nvPr/>
        </p:nvSpPr>
        <p:spPr>
          <a:xfrm>
            <a:off x="643872" y="4045897"/>
            <a:ext cx="33257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动态执行计划：支持在训练中切换并行策略（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DP/PP/TP/</a:t>
            </a:r>
            <a:r>
              <a:rPr kumimoji="0" lang="en-US" altLang="zh-CN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ZeRO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-Offload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）</a:t>
            </a: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E4504214-8850-7570-9F2E-C8D1A46E6A6F}"/>
              </a:ext>
            </a:extLst>
          </p:cNvPr>
          <p:cNvSpPr/>
          <p:nvPr/>
        </p:nvSpPr>
        <p:spPr>
          <a:xfrm>
            <a:off x="574225" y="3422478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核心贡献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54" name="Freeform 9">
            <a:extLst>
              <a:ext uri="{FF2B5EF4-FFF2-40B4-BE49-F238E27FC236}">
                <a16:creationId xmlns:a16="http://schemas.microsoft.com/office/drawing/2014/main" id="{938AB488-3E51-8602-0B4D-5CBFDF261A17}"/>
              </a:ext>
            </a:extLst>
          </p:cNvPr>
          <p:cNvSpPr/>
          <p:nvPr/>
        </p:nvSpPr>
        <p:spPr>
          <a:xfrm>
            <a:off x="4209802" y="3422478"/>
            <a:ext cx="2463614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对本项目借鉴意义</a:t>
            </a:r>
            <a:endParaRPr lang="en-US" altLang="zh-CN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2D893E-CBFC-969B-F91D-A85EB1575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925" y="1403612"/>
            <a:ext cx="3726421" cy="17245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DA83782-725A-4C08-C0F0-6740EFE9434E}"/>
              </a:ext>
            </a:extLst>
          </p:cNvPr>
          <p:cNvSpPr txBox="1"/>
          <p:nvPr/>
        </p:nvSpPr>
        <p:spPr>
          <a:xfrm>
            <a:off x="643872" y="1781088"/>
            <a:ext cx="33257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传统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DNN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训练：执行计划固定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+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调度静态，难以适应多样化集群环境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C62BCF5-949D-8126-5604-619BF293C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89" y="4976899"/>
            <a:ext cx="2612571" cy="139093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1BFA7D5-85E5-DD93-B317-F010B6D2ABFC}"/>
              </a:ext>
            </a:extLst>
          </p:cNvPr>
          <p:cNvSpPr txBox="1"/>
          <p:nvPr/>
        </p:nvSpPr>
        <p:spPr>
          <a:xfrm>
            <a:off x="643871" y="2246589"/>
            <a:ext cx="33257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不同模型对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频率、内存带宽等资源敏感性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不同，导致资源利用低下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CCC185-BCED-5F80-98AA-A22B302E7CA4}"/>
              </a:ext>
            </a:extLst>
          </p:cNvPr>
          <p:cNvSpPr txBox="1"/>
          <p:nvPr/>
        </p:nvSpPr>
        <p:spPr>
          <a:xfrm>
            <a:off x="641023" y="2706919"/>
            <a:ext cx="332573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Rubick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通过性能建模预测不同执行计划下的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吞吐量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与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资源敏感度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，并与调度策略结合，实现资源自适应与执行计划联动优化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0DF798-548F-9E1C-F269-A1E24A778446}"/>
              </a:ext>
            </a:extLst>
          </p:cNvPr>
          <p:cNvSpPr txBox="1"/>
          <p:nvPr/>
        </p:nvSpPr>
        <p:spPr>
          <a:xfrm>
            <a:off x="641024" y="4468397"/>
            <a:ext cx="29215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敏感性建模：构建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频率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带宽 → 吞吐量的敏感曲线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A5571EE-1045-2BE1-4111-993C972E8034}"/>
              </a:ext>
            </a:extLst>
          </p:cNvPr>
          <p:cNvSpPr txBox="1"/>
          <p:nvPr/>
        </p:nvSpPr>
        <p:spPr>
          <a:xfrm>
            <a:off x="7209991" y="4476784"/>
            <a:ext cx="13556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提供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资源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-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性能敏感曲线 建模思路，可直接借鉴到终端内存带宽任务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41559E2-9FFE-6EE0-A4EE-20DE68A46C68}"/>
              </a:ext>
            </a:extLst>
          </p:cNvPr>
          <p:cNvSpPr txBox="1"/>
          <p:nvPr/>
        </p:nvSpPr>
        <p:spPr>
          <a:xfrm>
            <a:off x="4098914" y="5726777"/>
            <a:ext cx="46373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问题：现在</a:t>
            </a:r>
            <a:r>
              <a:rPr kumimoji="0" lang="en-US" altLang="zh-CN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job_res_slope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和</a:t>
            </a:r>
            <a:r>
              <a:rPr kumimoji="0" lang="en-US" altLang="zh-CN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scale_up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仅考虑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吞吐量提升比例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，没有结合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 /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内存占用情况。对异构资源利用不足，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敏感曲线粒度有限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，无法满足我们对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带宽敏感曲线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的建模需求。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3826481-66E7-C731-032D-0225848EB7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3183" y="4117345"/>
            <a:ext cx="2512912" cy="1425594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12C8816-D375-4DEC-8CB9-C86B92197103}"/>
              </a:ext>
            </a:extLst>
          </p:cNvPr>
          <p:cNvSpPr/>
          <p:nvPr/>
        </p:nvSpPr>
        <p:spPr>
          <a:xfrm>
            <a:off x="300250" y="752979"/>
            <a:ext cx="3777633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2FBACB-2AA2-4666-9971-C66C3D6B412C}"/>
              </a:ext>
            </a:extLst>
          </p:cNvPr>
          <p:cNvSpPr txBox="1"/>
          <p:nvPr/>
        </p:nvSpPr>
        <p:spPr>
          <a:xfrm>
            <a:off x="250073" y="202865"/>
            <a:ext cx="3877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前期工作对本项目支撑</a:t>
            </a:r>
          </a:p>
        </p:txBody>
      </p:sp>
    </p:spTree>
    <p:extLst>
      <p:ext uri="{BB962C8B-B14F-4D97-AF65-F5344CB8AC3E}">
        <p14:creationId xmlns:p14="http://schemas.microsoft.com/office/powerpoint/2010/main" val="428717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7BE3FA-A4FC-4A63-B348-7DB74818F29F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121C2617-E350-46BC-944A-0C7685CD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4F2FE77-D133-4E83-BBBD-3FDA63CB6CA5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08C9275-1B84-4668-BE8C-D61CEC8E3C3C}"/>
              </a:ext>
            </a:extLst>
          </p:cNvPr>
          <p:cNvSpPr/>
          <p:nvPr/>
        </p:nvSpPr>
        <p:spPr>
          <a:xfrm>
            <a:off x="300250" y="752979"/>
            <a:ext cx="178103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28BA76-918C-4B9E-A21D-C46E6C892B93}"/>
              </a:ext>
            </a:extLst>
          </p:cNvPr>
          <p:cNvSpPr txBox="1"/>
          <p:nvPr/>
        </p:nvSpPr>
        <p:spPr>
          <a:xfrm>
            <a:off x="300252" y="188438"/>
            <a:ext cx="17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E62FEC-732D-4821-B899-625F0E871247}"/>
              </a:ext>
            </a:extLst>
          </p:cNvPr>
          <p:cNvSpPr txBox="1"/>
          <p:nvPr/>
        </p:nvSpPr>
        <p:spPr>
          <a:xfrm>
            <a:off x="2081287" y="39046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终端内存带宽竞争加剧、功耗不断增加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36FAEE-965E-4563-A953-B47400E9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3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AutoShape 20">
            <a:extLst>
              <a:ext uri="{FF2B5EF4-FFF2-40B4-BE49-F238E27FC236}">
                <a16:creationId xmlns:a16="http://schemas.microsoft.com/office/drawing/2014/main" id="{FEE7EE72-573E-41B2-9636-93669D07B8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: 圆角 28">
            <a:extLst>
              <a:ext uri="{FF2B5EF4-FFF2-40B4-BE49-F238E27FC236}">
                <a16:creationId xmlns:a16="http://schemas.microsoft.com/office/drawing/2014/main" id="{5C4F91BB-DDF1-5FB1-AEA7-6E564FE50B4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0250" y="1318160"/>
            <a:ext cx="5423656" cy="2881548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4A03249C-12B6-1CB4-6640-8AB6BF968E63}"/>
              </a:ext>
            </a:extLst>
          </p:cNvPr>
          <p:cNvSpPr/>
          <p:nvPr/>
        </p:nvSpPr>
        <p:spPr>
          <a:xfrm>
            <a:off x="574225" y="1086696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问题背景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D9E5E66-E686-D5C0-87AF-63473A7D6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23" y="1954172"/>
            <a:ext cx="4855286" cy="8435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35D97DDA-8F17-9F7D-AC5B-DC695EA55DE8}"/>
              </a:ext>
            </a:extLst>
          </p:cNvPr>
          <p:cNvSpPr txBox="1"/>
          <p:nvPr/>
        </p:nvSpPr>
        <p:spPr>
          <a:xfrm>
            <a:off x="573284" y="1652969"/>
            <a:ext cx="4855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终端内存带宽压力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不断增加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AI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、大模型入端、高画质游戏、多摄视频等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76651BA-99A7-6DAE-8BBE-CAE4DDBE9779}"/>
              </a:ext>
            </a:extLst>
          </p:cNvPr>
          <p:cNvSpPr txBox="1"/>
          <p:nvPr/>
        </p:nvSpPr>
        <p:spPr>
          <a:xfrm>
            <a:off x="2379790" y="3416151"/>
            <a:ext cx="21125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硬件受限：内存通道数、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DDR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EFC5ECA-E41F-9240-FA0D-D54B8E69FD19}"/>
              </a:ext>
            </a:extLst>
          </p:cNvPr>
          <p:cNvSpPr txBox="1"/>
          <p:nvPr/>
        </p:nvSpPr>
        <p:spPr>
          <a:xfrm>
            <a:off x="2349623" y="3677761"/>
            <a:ext cx="32037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频率问题：带宽不足导致丢帧、卡顿、能效下降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5CC44C-659E-394A-2E02-508DEA754A2B}"/>
              </a:ext>
            </a:extLst>
          </p:cNvPr>
          <p:cNvSpPr txBox="1"/>
          <p:nvPr/>
        </p:nvSpPr>
        <p:spPr>
          <a:xfrm>
            <a:off x="573284" y="3380689"/>
            <a:ext cx="160583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大语言模型推理中的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性能主要受限于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内存带宽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，而不是计算能力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F2369DC-C6CE-B949-0867-E70197BD9FAC}"/>
              </a:ext>
            </a:extLst>
          </p:cNvPr>
          <p:cNvSpPr txBox="1"/>
          <p:nvPr/>
        </p:nvSpPr>
        <p:spPr>
          <a:xfrm>
            <a:off x="573284" y="2797675"/>
            <a:ext cx="48552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  <a:hlinkClick r:id="rId7"/>
              </a:rPr>
              <a:t>Qualcomm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  <a:hlinkClick r:id="rId7"/>
              </a:rPr>
              <a:t>：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  <a:hlinkClick r:id="rId7"/>
              </a:rPr>
              <a:t>Unlocking on-device generative AI with an NPU and heterogeneous computing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7" name="矩形: 圆角 28">
            <a:extLst>
              <a:ext uri="{FF2B5EF4-FFF2-40B4-BE49-F238E27FC236}">
                <a16:creationId xmlns:a16="http://schemas.microsoft.com/office/drawing/2014/main" id="{589A419E-3C90-A083-93D1-937BA4D2018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858160" y="1318160"/>
            <a:ext cx="2985590" cy="5220710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rgbClr val="18489C">
                <a:alpha val="28000"/>
              </a:srgb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8" name="矩形: 圆角 28">
            <a:extLst>
              <a:ext uri="{FF2B5EF4-FFF2-40B4-BE49-F238E27FC236}">
                <a16:creationId xmlns:a16="http://schemas.microsoft.com/office/drawing/2014/main" id="{CCBD0514-E5E5-A365-13C7-3FFCAAEB626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0250" y="4461485"/>
            <a:ext cx="5423656" cy="2071135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rgbClr val="18489C">
                <a:alpha val="28000"/>
              </a:srgb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3EF4C9D3-4EC7-6200-AF68-AD2BD1101716}"/>
              </a:ext>
            </a:extLst>
          </p:cNvPr>
          <p:cNvSpPr/>
          <p:nvPr/>
        </p:nvSpPr>
        <p:spPr>
          <a:xfrm>
            <a:off x="6158645" y="1086696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研究目标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1E5DA493-636E-7FE0-30E5-0086FF9F29A8}"/>
              </a:ext>
            </a:extLst>
          </p:cNvPr>
          <p:cNvSpPr/>
          <p:nvPr/>
        </p:nvSpPr>
        <p:spPr>
          <a:xfrm>
            <a:off x="573284" y="4230021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kern="1200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应用价值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B8B4662-1E64-BBF3-6D4C-639A19792520}"/>
              </a:ext>
            </a:extLst>
          </p:cNvPr>
          <p:cNvSpPr txBox="1"/>
          <p:nvPr/>
        </p:nvSpPr>
        <p:spPr>
          <a:xfrm>
            <a:off x="504963" y="4851006"/>
            <a:ext cx="5085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支撑终端内存硬件设计选型：支撑未来代际产品在硬件选型设计阶段对成本性能精准评估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CDCF89E-08D5-A4CD-6BA8-DF82A0631571}"/>
              </a:ext>
            </a:extLst>
          </p:cNvPr>
          <p:cNvSpPr txBox="1"/>
          <p:nvPr/>
        </p:nvSpPr>
        <p:spPr>
          <a:xfrm>
            <a:off x="504963" y="5436453"/>
            <a:ext cx="5085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支撑终端新场景新功能风险评估：大模型入端，高画质游戏渲染，多摄视频录制等场景引入的带宽压力，对性能带来的风险及时量化评估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9C5092B-FDC9-899A-354E-E44004278CDC}"/>
              </a:ext>
            </a:extLst>
          </p:cNvPr>
          <p:cNvSpPr txBox="1"/>
          <p:nvPr/>
        </p:nvSpPr>
        <p:spPr>
          <a:xfrm>
            <a:off x="504963" y="6021900"/>
            <a:ext cx="5085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支撑终端系统优化：在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满足帧率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的条件下，进行动态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调频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，达到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功耗最低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84678FC-4F5D-BC1F-EA44-32B983BF8E93}"/>
              </a:ext>
            </a:extLst>
          </p:cNvPr>
          <p:cNvSpPr txBox="1"/>
          <p:nvPr/>
        </p:nvSpPr>
        <p:spPr>
          <a:xfrm>
            <a:off x="5996940" y="1658660"/>
            <a:ext cx="2719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负载量化：对白盒化拆解的负载切片进行内存带宽与算力需求表征。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8EC8438-25D0-046C-49B4-BB76BF2F89DD}"/>
              </a:ext>
            </a:extLst>
          </p:cNvPr>
          <p:cNvSpPr txBox="1"/>
          <p:nvPr/>
        </p:nvSpPr>
        <p:spPr>
          <a:xfrm>
            <a:off x="5996940" y="2152803"/>
            <a:ext cx="2719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性能建模：构建以帧为</a:t>
            </a:r>
            <a:r>
              <a:rPr lang="zh-CN" altLang="en-US" sz="11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粒度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的终端性能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模型。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DE7BF9C-970E-A424-402B-7968A1B7CC67}"/>
              </a:ext>
            </a:extLst>
          </p:cNvPr>
          <p:cNvSpPr txBox="1"/>
          <p:nvPr/>
        </p:nvSpPr>
        <p:spPr>
          <a:xfrm>
            <a:off x="5996940" y="2646946"/>
            <a:ext cx="2719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频点寻优：在保证帧率下，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CPU/GPU/ NPU/DDR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联合调频，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功耗最小化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B18AFB9-1ECB-2F2A-0728-3E0775D928EB}"/>
              </a:ext>
            </a:extLst>
          </p:cNvPr>
          <p:cNvSpPr txBox="1"/>
          <p:nvPr/>
        </p:nvSpPr>
        <p:spPr>
          <a:xfrm>
            <a:off x="5996940" y="3141089"/>
            <a:ext cx="2719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竞争建模：分析前后台负载叠加下的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带宽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-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性能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关系。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19668FE-EFED-73AC-D320-3C5B39527DD9}"/>
              </a:ext>
            </a:extLst>
          </p:cNvPr>
          <p:cNvSpPr txBox="1"/>
          <p:nvPr/>
        </p:nvSpPr>
        <p:spPr>
          <a:xfrm>
            <a:off x="5996940" y="3636625"/>
            <a:ext cx="2719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优化形式化：将问题转化为以帧为单位、频点为变量的优化框架。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BA1E77E-1B83-BEC2-3EA7-3CF7710F6371}"/>
              </a:ext>
            </a:extLst>
          </p:cNvPr>
          <p:cNvSpPr txBox="1"/>
          <p:nvPr/>
        </p:nvSpPr>
        <p:spPr>
          <a:xfrm>
            <a:off x="5996940" y="4147823"/>
            <a:ext cx="27198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挑战：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访存与算力难统一建模，功耗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-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性能平衡难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EEC507B-F913-7540-7E5E-F3FF588BF22D}"/>
              </a:ext>
            </a:extLst>
          </p:cNvPr>
          <p:cNvCxnSpPr>
            <a:cxnSpLocks/>
          </p:cNvCxnSpPr>
          <p:nvPr/>
        </p:nvCxnSpPr>
        <p:spPr>
          <a:xfrm>
            <a:off x="5858160" y="4067512"/>
            <a:ext cx="298559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hlinkClick r:id="rId8"/>
            <a:extLst>
              <a:ext uri="{FF2B5EF4-FFF2-40B4-BE49-F238E27FC236}">
                <a16:creationId xmlns:a16="http://schemas.microsoft.com/office/drawing/2014/main" id="{A9B22E7B-3319-00C6-86C6-9F684AD58E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858" y="4590894"/>
            <a:ext cx="2306202" cy="14310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7F2D309B-D12F-3D87-81B2-6EA872AC7140}"/>
              </a:ext>
            </a:extLst>
          </p:cNvPr>
          <p:cNvSpPr txBox="1"/>
          <p:nvPr/>
        </p:nvSpPr>
        <p:spPr>
          <a:xfrm>
            <a:off x="5932784" y="5996064"/>
            <a:ext cx="2910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异构算力对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内存容量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与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带宽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需求不一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,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对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延迟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与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带宽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敏感性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差异</a:t>
            </a:r>
            <a:r>
              <a:rPr lang="zh-CN" altLang="en-US" sz="9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。导致负载分配合理也无法避免内存争用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184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7BE3FA-A4FC-4A63-B348-7DB74818F29F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121C2617-E350-46BC-944A-0C7685CD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22795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4F2FE77-D133-4E83-BBBD-3FDA63CB6CA5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08C9275-1B84-4668-BE8C-D61CEC8E3C3C}"/>
              </a:ext>
            </a:extLst>
          </p:cNvPr>
          <p:cNvSpPr/>
          <p:nvPr/>
        </p:nvSpPr>
        <p:spPr>
          <a:xfrm>
            <a:off x="300250" y="752979"/>
            <a:ext cx="178103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28BA76-918C-4B9E-A21D-C46E6C892B93}"/>
              </a:ext>
            </a:extLst>
          </p:cNvPr>
          <p:cNvSpPr txBox="1"/>
          <p:nvPr/>
        </p:nvSpPr>
        <p:spPr>
          <a:xfrm>
            <a:off x="300252" y="188438"/>
            <a:ext cx="178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E62FEC-732D-4821-B899-625F0E871247}"/>
              </a:ext>
            </a:extLst>
          </p:cNvPr>
          <p:cNvSpPr txBox="1"/>
          <p:nvPr/>
        </p:nvSpPr>
        <p:spPr>
          <a:xfrm>
            <a:off x="2081287" y="39046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系统性能、能耗建模与多任务管理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36FAEE-965E-4563-A953-B47400E9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4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1A7AE60-55CD-41EA-B05C-EE63F5D455A1}"/>
              </a:ext>
            </a:extLst>
          </p:cNvPr>
          <p:cNvSpPr/>
          <p:nvPr/>
        </p:nvSpPr>
        <p:spPr>
          <a:xfrm>
            <a:off x="127930" y="921870"/>
            <a:ext cx="1854059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直角三角形 51">
            <a:extLst>
              <a:ext uri="{FF2B5EF4-FFF2-40B4-BE49-F238E27FC236}">
                <a16:creationId xmlns:a16="http://schemas.microsoft.com/office/drawing/2014/main" id="{5C4F0525-4AA8-4E6C-BC40-009489128436}"/>
              </a:ext>
            </a:extLst>
          </p:cNvPr>
          <p:cNvSpPr/>
          <p:nvPr/>
        </p:nvSpPr>
        <p:spPr>
          <a:xfrm>
            <a:off x="1981990" y="920110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直角三角形 52">
            <a:extLst>
              <a:ext uri="{FF2B5EF4-FFF2-40B4-BE49-F238E27FC236}">
                <a16:creationId xmlns:a16="http://schemas.microsoft.com/office/drawing/2014/main" id="{80D5054A-11CA-4E06-80AC-CD9E50138A61}"/>
              </a:ext>
            </a:extLst>
          </p:cNvPr>
          <p:cNvSpPr/>
          <p:nvPr/>
        </p:nvSpPr>
        <p:spPr>
          <a:xfrm flipH="1">
            <a:off x="127931" y="830693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66">
            <a:extLst>
              <a:ext uri="{FF2B5EF4-FFF2-40B4-BE49-F238E27FC236}">
                <a16:creationId xmlns:a16="http://schemas.microsoft.com/office/drawing/2014/main" id="{2BE9B819-3297-4140-81A0-EE8DC4982F59}"/>
              </a:ext>
            </a:extLst>
          </p:cNvPr>
          <p:cNvSpPr txBox="1"/>
          <p:nvPr/>
        </p:nvSpPr>
        <p:spPr>
          <a:xfrm>
            <a:off x="198164" y="955477"/>
            <a:ext cx="178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现有相关工作</a:t>
            </a:r>
          </a:p>
        </p:txBody>
      </p:sp>
      <p:sp>
        <p:nvSpPr>
          <p:cNvPr id="55" name="文本框 10">
            <a:extLst>
              <a:ext uri="{FF2B5EF4-FFF2-40B4-BE49-F238E27FC236}">
                <a16:creationId xmlns:a16="http://schemas.microsoft.com/office/drawing/2014/main" id="{6CA80072-EFE6-4128-AE0F-CE1F65428761}"/>
              </a:ext>
            </a:extLst>
          </p:cNvPr>
          <p:cNvSpPr txBox="1"/>
          <p:nvPr/>
        </p:nvSpPr>
        <p:spPr>
          <a:xfrm>
            <a:off x="309579" y="1458940"/>
            <a:ext cx="8644506" cy="979105"/>
          </a:xfrm>
          <a:prstGeom prst="roundRect">
            <a:avLst>
              <a:gd name="adj" fmla="val 7719"/>
            </a:avLst>
          </a:prstGeom>
          <a:solidFill>
            <a:srgbClr val="D9D9D9"/>
          </a:solidFill>
          <a:ln w="12700" cap="flat" cmpd="sng" algn="ctr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b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457200"/>
            <a:endParaRPr lang="en-US" altLang="zh-CN" sz="1600" kern="0" dirty="0">
              <a:latin typeface="Times New Roman" panose="0202050305040509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0886026-2874-465B-A0E3-49634F847E81}"/>
              </a:ext>
            </a:extLst>
          </p:cNvPr>
          <p:cNvSpPr txBox="1"/>
          <p:nvPr/>
        </p:nvSpPr>
        <p:spPr>
          <a:xfrm>
            <a:off x="443143" y="1484322"/>
            <a:ext cx="8462318" cy="953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针对过往依赖仿真的性能分析方法存在的耗时长、覆盖不全面的问题，提出</a:t>
            </a:r>
            <a:r>
              <a:rPr lang="en-US" altLang="zh-CN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微架构级的分析框架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，以预测应用在不同硬件上的性能与能耗</a:t>
            </a:r>
            <a:r>
              <a:rPr lang="en-US" altLang="zh-CN" sz="1600" kern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；针对日趋显著的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多任务运行需求，通过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资源划分、内存虚拟化、资源调度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的手段，对资源利用率和任务性能进行优化</a:t>
            </a:r>
            <a:r>
              <a:rPr lang="en-US" altLang="zh-CN" sz="1600" kern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699062-7C3F-4CD8-925D-48D05DC4522B}"/>
              </a:ext>
            </a:extLst>
          </p:cNvPr>
          <p:cNvSpPr/>
          <p:nvPr/>
        </p:nvSpPr>
        <p:spPr>
          <a:xfrm>
            <a:off x="127930" y="4058286"/>
            <a:ext cx="1184035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直角三角形 59">
            <a:extLst>
              <a:ext uri="{FF2B5EF4-FFF2-40B4-BE49-F238E27FC236}">
                <a16:creationId xmlns:a16="http://schemas.microsoft.com/office/drawing/2014/main" id="{94AE8B0B-9C9C-4AF3-AEF4-24A7B7D13740}"/>
              </a:ext>
            </a:extLst>
          </p:cNvPr>
          <p:cNvSpPr/>
          <p:nvPr/>
        </p:nvSpPr>
        <p:spPr>
          <a:xfrm>
            <a:off x="1311965" y="4057970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直角三角形 60">
            <a:extLst>
              <a:ext uri="{FF2B5EF4-FFF2-40B4-BE49-F238E27FC236}">
                <a16:creationId xmlns:a16="http://schemas.microsoft.com/office/drawing/2014/main" id="{1DD83076-D977-41B7-9895-4FB5C9B716A5}"/>
              </a:ext>
            </a:extLst>
          </p:cNvPr>
          <p:cNvSpPr/>
          <p:nvPr/>
        </p:nvSpPr>
        <p:spPr>
          <a:xfrm flipH="1">
            <a:off x="127931" y="3967109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文本框 66">
            <a:extLst>
              <a:ext uri="{FF2B5EF4-FFF2-40B4-BE49-F238E27FC236}">
                <a16:creationId xmlns:a16="http://schemas.microsoft.com/office/drawing/2014/main" id="{817BEFF9-C825-4CEC-908A-AF27F6FB29E3}"/>
              </a:ext>
            </a:extLst>
          </p:cNvPr>
          <p:cNvSpPr txBox="1"/>
          <p:nvPr/>
        </p:nvSpPr>
        <p:spPr>
          <a:xfrm>
            <a:off x="198164" y="4091893"/>
            <a:ext cx="124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现状不足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F25EB4-346E-497F-BF5B-65FC9429F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6" y="2487178"/>
            <a:ext cx="3016204" cy="1310866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4A7673AA-8AEE-43A7-9AB6-9AB2B3D90A98}"/>
              </a:ext>
            </a:extLst>
          </p:cNvPr>
          <p:cNvSpPr txBox="1"/>
          <p:nvPr/>
        </p:nvSpPr>
        <p:spPr>
          <a:xfrm>
            <a:off x="1442594" y="3773526"/>
            <a:ext cx="2445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不同存储器访问延迟分析</a:t>
            </a:r>
            <a:endParaRPr lang="zh-CN" alt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DC1EE2-64AF-4BD8-A009-FB115EE9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160" y="2546525"/>
            <a:ext cx="2715233" cy="1204176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0B9DB274-4DAA-4267-890F-BB06D875F715}"/>
              </a:ext>
            </a:extLst>
          </p:cNvPr>
          <p:cNvSpPr txBox="1"/>
          <p:nvPr/>
        </p:nvSpPr>
        <p:spPr>
          <a:xfrm>
            <a:off x="4736104" y="3773525"/>
            <a:ext cx="3510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多任务下资源利用率和任务性能分析</a:t>
            </a:r>
            <a:endParaRPr lang="zh-CN" altLang="en-US" sz="1400" dirty="0"/>
          </a:p>
        </p:txBody>
      </p:sp>
      <p:sp>
        <p:nvSpPr>
          <p:cNvPr id="65" name="文本框 10">
            <a:extLst>
              <a:ext uri="{FF2B5EF4-FFF2-40B4-BE49-F238E27FC236}">
                <a16:creationId xmlns:a16="http://schemas.microsoft.com/office/drawing/2014/main" id="{AA8C8E68-F0E5-4B26-A357-A752BCF77179}"/>
              </a:ext>
            </a:extLst>
          </p:cNvPr>
          <p:cNvSpPr txBox="1"/>
          <p:nvPr/>
        </p:nvSpPr>
        <p:spPr>
          <a:xfrm>
            <a:off x="309579" y="4583477"/>
            <a:ext cx="8644506" cy="1306542"/>
          </a:xfrm>
          <a:prstGeom prst="roundRect">
            <a:avLst>
              <a:gd name="adj" fmla="val 7719"/>
            </a:avLst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t"/>
          <a:lstStyle>
            <a:defPPr>
              <a:defRPr lang="zh-CN"/>
            </a:defPPr>
            <a:lvl1pPr indent="457200" algn="just">
              <a:lnSpc>
                <a:spcPct val="125000"/>
              </a:lnSpc>
              <a:defRPr sz="2400" b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>
              <a:lnSpc>
                <a:spcPct val="150000"/>
              </a:lnSpc>
              <a:spcBef>
                <a:spcPts val="600"/>
              </a:spcBef>
              <a:defRPr/>
            </a:pPr>
            <a:endParaRPr lang="en-US" altLang="zh-CN" sz="1200" b="0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EFEF6F3-F098-4066-BDFD-F8624CEED9BE}"/>
              </a:ext>
            </a:extLst>
          </p:cNvPr>
          <p:cNvSpPr txBox="1"/>
          <p:nvPr/>
        </p:nvSpPr>
        <p:spPr>
          <a:xfrm>
            <a:off x="374530" y="4628414"/>
            <a:ext cx="8462318" cy="1249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未能针对频点、带宽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可调指标与帧率性能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的关系，形成可解释、可外推的专家规则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即仅能预测、未调优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未能针对帧率、能耗关键指标形成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系统性的联合优化框架</a:t>
            </a:r>
            <a:endParaRPr lang="en-US" altLang="zh-CN" sz="16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未能针对</a:t>
            </a:r>
            <a:r>
              <a:rPr lang="zh-CN" altLang="en-US" sz="1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负载竞争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（尤其前后台负载）下的性能瓶颈及其影响程度进行建模分析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6900E76-4189-43C2-8E54-8B0E52A7A4A3}"/>
              </a:ext>
            </a:extLst>
          </p:cNvPr>
          <p:cNvSpPr txBox="1"/>
          <p:nvPr/>
        </p:nvSpPr>
        <p:spPr>
          <a:xfrm>
            <a:off x="198164" y="5978664"/>
            <a:ext cx="8463078" cy="707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BRUCE JACOB et al., “PROFET: Modeling System Performance and Energy Without Simulating the CPU”, in Proc. </a:t>
            </a:r>
          </a:p>
          <a:p>
            <a:pPr algn="just">
              <a:lnSpc>
                <a:spcPct val="125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ACM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SIGMetrics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2019.</a:t>
            </a:r>
          </a:p>
          <a:p>
            <a:pPr algn="just">
              <a:lnSpc>
                <a:spcPct val="1250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Ion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Stoica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“Towards Efficient and Practical GPU Multitasking in the Era of LLM”,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2025. 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87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7BE3FA-A4FC-4A63-B348-7DB74818F29F}"/>
              </a:ext>
            </a:extLst>
          </p:cNvPr>
          <p:cNvSpPr/>
          <p:nvPr/>
        </p:nvSpPr>
        <p:spPr>
          <a:xfrm>
            <a:off x="8398411" y="181403"/>
            <a:ext cx="555674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121C2617-E350-46BC-944A-0C7685CD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4F2FE77-D133-4E83-BBBD-3FDA63CB6CA5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08C9275-1B84-4668-BE8C-D61CEC8E3C3C}"/>
              </a:ext>
            </a:extLst>
          </p:cNvPr>
          <p:cNvSpPr/>
          <p:nvPr/>
        </p:nvSpPr>
        <p:spPr>
          <a:xfrm>
            <a:off x="300250" y="752976"/>
            <a:ext cx="5140714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28BA76-918C-4B9E-A21D-C46E6C892B93}"/>
              </a:ext>
            </a:extLst>
          </p:cNvPr>
          <p:cNvSpPr txBox="1"/>
          <p:nvPr/>
        </p:nvSpPr>
        <p:spPr>
          <a:xfrm>
            <a:off x="138405" y="175187"/>
            <a:ext cx="552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研究内容一：终端帧渲染率建模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36FAEE-965E-4563-A953-B47400E9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4"/>
            <a:ext cx="555674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5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0FFFFED6-8706-4ADC-BDB8-AF5D5783E08D}"/>
              </a:ext>
            </a:extLst>
          </p:cNvPr>
          <p:cNvSpPr/>
          <p:nvPr/>
        </p:nvSpPr>
        <p:spPr>
          <a:xfrm>
            <a:off x="266390" y="1040540"/>
            <a:ext cx="2605104" cy="54269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F612068-E248-41EA-84E9-0F35C79C40D4}"/>
              </a:ext>
            </a:extLst>
          </p:cNvPr>
          <p:cNvSpPr/>
          <p:nvPr/>
        </p:nvSpPr>
        <p:spPr>
          <a:xfrm>
            <a:off x="266390" y="1040540"/>
            <a:ext cx="2605104" cy="829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i="1" dirty="0"/>
              <a:t>1.</a:t>
            </a:r>
            <a:endParaRPr lang="zh-CN" altLang="en-US" sz="2400" b="1" i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01ED117-998A-40C0-B33A-D3E748C9A535}"/>
              </a:ext>
            </a:extLst>
          </p:cNvPr>
          <p:cNvSpPr txBox="1"/>
          <p:nvPr/>
        </p:nvSpPr>
        <p:spPr>
          <a:xfrm>
            <a:off x="-16073" y="1283974"/>
            <a:ext cx="2224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问题定义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D2AACB1-35C9-4293-951D-6E483DAFF605}"/>
              </a:ext>
            </a:extLst>
          </p:cNvPr>
          <p:cNvSpPr/>
          <p:nvPr/>
        </p:nvSpPr>
        <p:spPr>
          <a:xfrm>
            <a:off x="6019901" y="1040540"/>
            <a:ext cx="3003783" cy="54269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CD37F365-9BC4-4167-B241-5D198462398D}"/>
              </a:ext>
            </a:extLst>
          </p:cNvPr>
          <p:cNvSpPr/>
          <p:nvPr/>
        </p:nvSpPr>
        <p:spPr>
          <a:xfrm>
            <a:off x="6019901" y="1040540"/>
            <a:ext cx="3003783" cy="829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i="1" dirty="0"/>
              <a:t>3.</a:t>
            </a:r>
            <a:endParaRPr lang="zh-CN" altLang="en-US" sz="2400" b="1" i="1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0155E16-2958-411E-9D4C-F13561A0D5F4}"/>
              </a:ext>
            </a:extLst>
          </p:cNvPr>
          <p:cNvSpPr txBox="1"/>
          <p:nvPr/>
        </p:nvSpPr>
        <p:spPr>
          <a:xfrm>
            <a:off x="5783358" y="1282979"/>
            <a:ext cx="2233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结论归纳</a:t>
            </a: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51C37116-602A-4951-9B66-7E90F666C71D}"/>
              </a:ext>
            </a:extLst>
          </p:cNvPr>
          <p:cNvSpPr/>
          <p:nvPr/>
        </p:nvSpPr>
        <p:spPr>
          <a:xfrm>
            <a:off x="3143145" y="1040540"/>
            <a:ext cx="2605104" cy="54269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DDEDE5C3-81C5-4C5C-9B58-EED6CF653A1A}"/>
              </a:ext>
            </a:extLst>
          </p:cNvPr>
          <p:cNvSpPr/>
          <p:nvPr/>
        </p:nvSpPr>
        <p:spPr>
          <a:xfrm>
            <a:off x="3143145" y="1040540"/>
            <a:ext cx="2605104" cy="829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i="1" dirty="0"/>
              <a:t>2.</a:t>
            </a:r>
            <a:endParaRPr lang="zh-CN" altLang="en-US" sz="2400" b="1" i="1" dirty="0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8F4AC531-8AC6-4720-8999-D4674E855590}"/>
              </a:ext>
            </a:extLst>
          </p:cNvPr>
          <p:cNvSpPr txBox="1"/>
          <p:nvPr/>
        </p:nvSpPr>
        <p:spPr>
          <a:xfrm>
            <a:off x="2998446" y="1267590"/>
            <a:ext cx="206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辅助建模方法</a:t>
            </a:r>
          </a:p>
        </p:txBody>
      </p:sp>
      <p:sp>
        <p:nvSpPr>
          <p:cNvPr id="295" name="箭头: 右 294">
            <a:extLst>
              <a:ext uri="{FF2B5EF4-FFF2-40B4-BE49-F238E27FC236}">
                <a16:creationId xmlns:a16="http://schemas.microsoft.com/office/drawing/2014/main" id="{54C84567-15B7-4D57-AAFD-7D8F6466D3A4}"/>
              </a:ext>
            </a:extLst>
          </p:cNvPr>
          <p:cNvSpPr/>
          <p:nvPr/>
        </p:nvSpPr>
        <p:spPr>
          <a:xfrm>
            <a:off x="2901865" y="3587095"/>
            <a:ext cx="210909" cy="34025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箭头: 右 295">
            <a:extLst>
              <a:ext uri="{FF2B5EF4-FFF2-40B4-BE49-F238E27FC236}">
                <a16:creationId xmlns:a16="http://schemas.microsoft.com/office/drawing/2014/main" id="{347DE53F-62A8-43A2-B434-69E9E7D23037}"/>
              </a:ext>
            </a:extLst>
          </p:cNvPr>
          <p:cNvSpPr/>
          <p:nvPr/>
        </p:nvSpPr>
        <p:spPr>
          <a:xfrm>
            <a:off x="5773883" y="3587340"/>
            <a:ext cx="210909" cy="34025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155D1A-0EB4-C203-8F9B-BD05802C1DC8}"/>
              </a:ext>
            </a:extLst>
          </p:cNvPr>
          <p:cNvSpPr txBox="1"/>
          <p:nvPr/>
        </p:nvSpPr>
        <p:spPr>
          <a:xfrm>
            <a:off x="413168" y="2085114"/>
            <a:ext cx="23115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帧渲染率（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FPS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）是性能关键指标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C86FC73-E578-B648-DBFB-C4C91B513513}"/>
              </a:ext>
            </a:extLst>
          </p:cNvPr>
          <p:cNvSpPr txBox="1"/>
          <p:nvPr/>
        </p:nvSpPr>
        <p:spPr>
          <a:xfrm>
            <a:off x="413168" y="2510262"/>
            <a:ext cx="23115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决定因素：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78F4FC-1572-33D6-8773-5F9864114CA4}"/>
              </a:ext>
            </a:extLst>
          </p:cNvPr>
          <p:cNvSpPr txBox="1"/>
          <p:nvPr/>
        </p:nvSpPr>
        <p:spPr>
          <a:xfrm>
            <a:off x="413168" y="2935410"/>
            <a:ext cx="23115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CPU/GPU/NPU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频点（算力）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75C1C8-11B3-C023-0686-EB7DE2E71A3C}"/>
              </a:ext>
            </a:extLst>
          </p:cNvPr>
          <p:cNvSpPr txBox="1"/>
          <p:nvPr/>
        </p:nvSpPr>
        <p:spPr>
          <a:xfrm>
            <a:off x="413168" y="3360558"/>
            <a:ext cx="23115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DDR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内存带宽（数据供给速度）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8FA2EA-E965-AC20-7C86-4108FF493819}"/>
              </a:ext>
            </a:extLst>
          </p:cNvPr>
          <p:cNvSpPr txBox="1"/>
          <p:nvPr/>
        </p:nvSpPr>
        <p:spPr>
          <a:xfrm>
            <a:off x="413168" y="3785707"/>
            <a:ext cx="2311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建模目的：找到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「频点、带宽 → 帧率」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的函数关系。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1F2446D-FB5D-E569-6533-9BE56A397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5" y="4302154"/>
            <a:ext cx="2035118" cy="13026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5832988-A830-9DC3-B957-77E2BB58334C}"/>
              </a:ext>
            </a:extLst>
          </p:cNvPr>
          <p:cNvSpPr txBox="1"/>
          <p:nvPr/>
        </p:nvSpPr>
        <p:spPr>
          <a:xfrm>
            <a:off x="348474" y="5735632"/>
            <a:ext cx="244093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随着帧率提升，单帧图像数据量会导致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DRAM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带宽压力急剧上升，而这成为系统功耗和性能的主要瓶颈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D79862-2BAA-ADCA-0CAF-6241B2D9B08D}"/>
              </a:ext>
            </a:extLst>
          </p:cNvPr>
          <p:cNvSpPr txBox="1"/>
          <p:nvPr/>
        </p:nvSpPr>
        <p:spPr>
          <a:xfrm>
            <a:off x="3289923" y="1986081"/>
            <a:ext cx="23115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决策树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：简单可解释，能给出规则（比如「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≥ 600MHz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且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DDR ≥ 2GB/s → FPS ≥ 60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」）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8321FAD-A260-2BFE-192D-CDB2671D4867}"/>
              </a:ext>
            </a:extLst>
          </p:cNvPr>
          <p:cNvSpPr txBox="1"/>
          <p:nvPr/>
        </p:nvSpPr>
        <p:spPr>
          <a:xfrm>
            <a:off x="3283606" y="3496465"/>
            <a:ext cx="2311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协同滤波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：适合大量实验数据，能提取潜在关系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415981-81A9-2813-2EA5-CA4866B221FC}"/>
              </a:ext>
            </a:extLst>
          </p:cNvPr>
          <p:cNvSpPr txBox="1"/>
          <p:nvPr/>
        </p:nvSpPr>
        <p:spPr>
          <a:xfrm>
            <a:off x="3279262" y="4844695"/>
            <a:ext cx="2311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浅层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DNN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：拟合非线性关系，用小神经网络预测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FPS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pic>
        <p:nvPicPr>
          <p:cNvPr id="4100" name="Picture 4" descr="scikit-learn.org/1.5/aut...">
            <a:extLst>
              <a:ext uri="{FF2B5EF4-FFF2-40B4-BE49-F238E27FC236}">
                <a16:creationId xmlns:a16="http://schemas.microsoft.com/office/drawing/2014/main" id="{F5222260-7007-D7B4-5FF5-1E70C7590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6" y="2586245"/>
            <a:ext cx="1174908" cy="88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utoShape 6" descr="botpenguin.com/glossary/...">
            <a:extLst>
              <a:ext uri="{FF2B5EF4-FFF2-40B4-BE49-F238E27FC236}">
                <a16:creationId xmlns:a16="http://schemas.microsoft.com/office/drawing/2014/main" id="{41CB4EB8-477F-C14E-557D-91E03AC541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AutoShape 8" descr="botpenguin.com/glossary/...">
            <a:extLst>
              <a:ext uri="{FF2B5EF4-FFF2-40B4-BE49-F238E27FC236}">
                <a16:creationId xmlns:a16="http://schemas.microsoft.com/office/drawing/2014/main" id="{15EB53D1-E78E-1C10-35D4-D14BB93DD4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AutoShape 10" descr="botpenguin.com/glossary/...">
            <a:extLst>
              <a:ext uri="{FF2B5EF4-FFF2-40B4-BE49-F238E27FC236}">
                <a16:creationId xmlns:a16="http://schemas.microsoft.com/office/drawing/2014/main" id="{BBB5F75C-8AF9-6D02-0F0F-2E0427CBFA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399" y="3581399"/>
            <a:ext cx="1591523" cy="159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0E0DEB95-E059-451A-4248-BCA7C586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997" y="3924014"/>
            <a:ext cx="1260078" cy="85655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9EB0A44-3229-78C2-AE24-E0A8CA7EA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671" y="5345322"/>
            <a:ext cx="1042729" cy="91431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7580FDA7-E3D2-6010-83B0-CE2F5FA8D918}"/>
              </a:ext>
            </a:extLst>
          </p:cNvPr>
          <p:cNvSpPr txBox="1"/>
          <p:nvPr/>
        </p:nvSpPr>
        <p:spPr>
          <a:xfrm>
            <a:off x="6419284" y="2156161"/>
            <a:ext cx="2311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形成专家规则：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26431B-6822-621F-2063-83C4A5CD254A}"/>
              </a:ext>
            </a:extLst>
          </p:cNvPr>
          <p:cNvSpPr txBox="1"/>
          <p:nvPr/>
        </p:nvSpPr>
        <p:spPr>
          <a:xfrm>
            <a:off x="6375294" y="2630478"/>
            <a:ext cx="2311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如：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若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≥ 700 MHz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且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DDR ≥ 20 GB/s →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可达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90 FPS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0BD7F3A-27F2-694E-A399-D251E21224DE}"/>
              </a:ext>
            </a:extLst>
          </p:cNvPr>
          <p:cNvSpPr txBox="1"/>
          <p:nvPr/>
        </p:nvSpPr>
        <p:spPr>
          <a:xfrm>
            <a:off x="6419284" y="3450298"/>
            <a:ext cx="23115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通过专家规则构建出构建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以帧时长为指标</a:t>
            </a:r>
            <a:r>
              <a:rPr lang="zh-CN" altLang="en-US" sz="11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的性能模型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C21E4A2-EDD4-C6F8-8FE0-5DE87ED03950}"/>
              </a:ext>
            </a:extLst>
          </p:cNvPr>
          <p:cNvSpPr txBox="1"/>
          <p:nvPr/>
        </p:nvSpPr>
        <p:spPr>
          <a:xfrm>
            <a:off x="6273210" y="5559737"/>
            <a:ext cx="26044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给定目标帧率，快速判断配置是否可行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提供直观的决策依据</a:t>
            </a:r>
          </a:p>
        </p:txBody>
      </p:sp>
      <p:pic>
        <p:nvPicPr>
          <p:cNvPr id="4109" name="Picture 13">
            <a:extLst>
              <a:ext uri="{FF2B5EF4-FFF2-40B4-BE49-F238E27FC236}">
                <a16:creationId xmlns:a16="http://schemas.microsoft.com/office/drawing/2014/main" id="{F193A2F7-A5E0-1C6F-D696-2E1D6E86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51" y="4004160"/>
            <a:ext cx="1819718" cy="13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67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7BE3FA-A4FC-4A63-B348-7DB74818F29F}"/>
              </a:ext>
            </a:extLst>
          </p:cNvPr>
          <p:cNvSpPr/>
          <p:nvPr/>
        </p:nvSpPr>
        <p:spPr>
          <a:xfrm>
            <a:off x="8398411" y="181403"/>
            <a:ext cx="555674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121C2617-E350-46BC-944A-0C7685CDC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4F2FE77-D133-4E83-BBBD-3FDA63CB6CA5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08C9275-1B84-4668-BE8C-D61CEC8E3C3C}"/>
              </a:ext>
            </a:extLst>
          </p:cNvPr>
          <p:cNvSpPr/>
          <p:nvPr/>
        </p:nvSpPr>
        <p:spPr>
          <a:xfrm>
            <a:off x="300250" y="752976"/>
            <a:ext cx="455572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28BA76-918C-4B9E-A21D-C46E6C892B93}"/>
              </a:ext>
            </a:extLst>
          </p:cNvPr>
          <p:cNvSpPr txBox="1"/>
          <p:nvPr/>
        </p:nvSpPr>
        <p:spPr>
          <a:xfrm>
            <a:off x="230006" y="227994"/>
            <a:ext cx="7170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研究内容一：终端异构硬件性能建模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436FAEE-965E-4563-A953-B47400E9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4"/>
            <a:ext cx="555674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6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64905989-02A1-4450-8749-67DE1117DDAB}"/>
              </a:ext>
            </a:extLst>
          </p:cNvPr>
          <p:cNvSpPr/>
          <p:nvPr/>
        </p:nvSpPr>
        <p:spPr>
          <a:xfrm>
            <a:off x="190005" y="1033365"/>
            <a:ext cx="8631507" cy="533129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D77A9CF5-302D-4131-BD74-FA89175D2C0E}"/>
              </a:ext>
            </a:extLst>
          </p:cNvPr>
          <p:cNvSpPr/>
          <p:nvPr/>
        </p:nvSpPr>
        <p:spPr>
          <a:xfrm>
            <a:off x="190005" y="1049389"/>
            <a:ext cx="8631507" cy="50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i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CBD9F524-D549-494B-9167-FCB425F90ED6}"/>
              </a:ext>
            </a:extLst>
          </p:cNvPr>
          <p:cNvSpPr txBox="1"/>
          <p:nvPr/>
        </p:nvSpPr>
        <p:spPr>
          <a:xfrm>
            <a:off x="518946" y="1098410"/>
            <a:ext cx="81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 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/ GPU / NPU / DDR 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 频点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功耗敏感曲线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C6EC2A92-6BFD-4636-A2ED-3791B83A47C1}"/>
              </a:ext>
            </a:extLst>
          </p:cNvPr>
          <p:cNvSpPr/>
          <p:nvPr/>
        </p:nvSpPr>
        <p:spPr>
          <a:xfrm>
            <a:off x="322488" y="1677226"/>
            <a:ext cx="4023294" cy="1872723"/>
          </a:xfrm>
          <a:prstGeom prst="rect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0ECBB57-6472-409B-BA62-818F514D1090}"/>
              </a:ext>
            </a:extLst>
          </p:cNvPr>
          <p:cNvSpPr/>
          <p:nvPr/>
        </p:nvSpPr>
        <p:spPr>
          <a:xfrm>
            <a:off x="4460879" y="1677226"/>
            <a:ext cx="4245536" cy="4556546"/>
          </a:xfrm>
          <a:prstGeom prst="rect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2353EDF-BEB3-4CB2-8480-A5F557592CE5}"/>
              </a:ext>
            </a:extLst>
          </p:cNvPr>
          <p:cNvSpPr/>
          <p:nvPr/>
        </p:nvSpPr>
        <p:spPr>
          <a:xfrm>
            <a:off x="322488" y="1679499"/>
            <a:ext cx="457872" cy="25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/>
              <a:t>1</a:t>
            </a:r>
            <a:endParaRPr lang="zh-CN" altLang="en-US" b="1" i="1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F56C270F-8F03-464A-A1E0-5893882459A9}"/>
              </a:ext>
            </a:extLst>
          </p:cNvPr>
          <p:cNvSpPr/>
          <p:nvPr/>
        </p:nvSpPr>
        <p:spPr>
          <a:xfrm>
            <a:off x="4462712" y="1676758"/>
            <a:ext cx="457872" cy="25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/>
              <a:t>2</a:t>
            </a:r>
            <a:endParaRPr lang="zh-CN" alt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D1535DA-0F8B-DF55-28C8-73B2610992C2}"/>
                  </a:ext>
                </a:extLst>
              </p:cNvPr>
              <p:cNvSpPr txBox="1"/>
              <p:nvPr/>
            </p:nvSpPr>
            <p:spPr>
              <a:xfrm>
                <a:off x="369615" y="2037116"/>
                <a:ext cx="2026680" cy="436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dirty="0" smtClean="0"/>
                          <m:t>dynamic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​∝C⋅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⋅f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D1535DA-0F8B-DF55-28C8-73B261099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5" y="2037116"/>
                <a:ext cx="2026680" cy="436145"/>
              </a:xfrm>
              <a:prstGeom prst="rect">
                <a:avLst/>
              </a:prstGeom>
              <a:blipFill>
                <a:blip r:embed="rId2"/>
                <a:stretch>
                  <a:fillRect t="-8333"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DA4CE4A0-3740-B020-64EB-A529A5079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60" y="1708081"/>
            <a:ext cx="1822975" cy="34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理论动态功耗公式</a:t>
            </a:r>
            <a:endParaRPr lang="en-US" altLang="zh-CN" sz="1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90DAA9E-4326-0FAD-EF1A-19FF91CF3651}"/>
              </a:ext>
            </a:extLst>
          </p:cNvPr>
          <p:cNvSpPr txBox="1"/>
          <p:nvPr/>
        </p:nvSpPr>
        <p:spPr>
          <a:xfrm>
            <a:off x="369615" y="2451782"/>
            <a:ext cx="15363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：电容负载</a:t>
            </a:r>
            <a:endParaRPr lang="en-US" altLang="zh-CN" dirty="0"/>
          </a:p>
          <a:p>
            <a:r>
              <a:rPr lang="en-US" altLang="zh-CN" dirty="0"/>
              <a:t>V</a:t>
            </a:r>
            <a:r>
              <a:rPr lang="zh-CN" altLang="en-US" dirty="0"/>
              <a:t>：电压</a:t>
            </a:r>
            <a:endParaRPr lang="en-US" altLang="zh-CN" dirty="0"/>
          </a:p>
          <a:p>
            <a:r>
              <a:rPr lang="en-US" altLang="zh-CN" dirty="0"/>
              <a:t>f</a:t>
            </a:r>
            <a:r>
              <a:rPr lang="zh-CN" altLang="en-US" dirty="0"/>
              <a:t>：频率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B0349C-EDFF-4678-C121-8C07D6C7D8D8}"/>
              </a:ext>
            </a:extLst>
          </p:cNvPr>
          <p:cNvSpPr txBox="1"/>
          <p:nvPr/>
        </p:nvSpPr>
        <p:spPr>
          <a:xfrm>
            <a:off x="2396295" y="2007328"/>
            <a:ext cx="17186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由于 频率提升有时需要升压（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DVFS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中常见：更高频点必须配更高电压），所以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V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不是常数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950701B-30AF-1D67-6592-AF60E6B829E3}"/>
                  </a:ext>
                </a:extLst>
              </p:cNvPr>
              <p:cNvSpPr txBox="1"/>
              <p:nvPr/>
            </p:nvSpPr>
            <p:spPr>
              <a:xfrm>
                <a:off x="2443422" y="2903853"/>
                <a:ext cx="1859185" cy="433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zh-CN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90303" pitchFamily="18" charset="0"/>
                    <a:ea typeface="Microsoft YaHei UI" panose="020B0503020204020204" pitchFamily="34" charset="-122"/>
                    <a:cs typeface="+mn-cs"/>
                  </a:rPr>
                  <a:t>电压与频率大致近似为：</a:t>
                </a: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90303" pitchFamily="18" charset="0"/>
                    <a:ea typeface="Microsoft YaHei UI" panose="020B0503020204020204" pitchFamily="34" charset="-122"/>
                    <a:cs typeface="+mn-cs"/>
                  </a:rPr>
                  <a:t>V</a:t>
                </a:r>
                <a:r>
                  <a:rPr lang="en-US" altLang="zh-CN" sz="1100" dirty="0"/>
                  <a:t>∝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p>
                        <m:r>
                          <m:rPr>
                            <m:nor/>
                          </m:rPr>
                          <a:rPr lang="zh-CN" altLang="en-US" sz="1100" b="1" dirty="0">
                            <a:solidFill>
                              <a:prstClr val="black"/>
                            </a:solidFill>
                            <a:latin typeface="Georgia" panose="02040502050405090303" pitchFamily="18" charset="0"/>
                            <a:ea typeface="Microsoft YaHei UI" panose="020B0503020204020204" pitchFamily="34" charset="-122"/>
                          </a:rPr>
                          <m:t>𝛼</m:t>
                        </m:r>
                      </m:sup>
                    </m:sSup>
                  </m:oMath>
                </a14:m>
                <a:r>
                  <a:rPr kumimoji="0" lang="zh-CN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90303" pitchFamily="18" charset="0"/>
                    <a:ea typeface="Microsoft YaHei UI" panose="020B0503020204020204" pitchFamily="34" charset="-122"/>
                    <a:cs typeface="+mn-cs"/>
                  </a:rPr>
                  <a:t>，其中 𝛼∈</a:t>
                </a:r>
                <a:r>
                  <a:rPr kumimoji="0" lang="en-US" altLang="zh-C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90303" pitchFamily="18" charset="0"/>
                    <a:ea typeface="Microsoft YaHei UI" panose="020B0503020204020204" pitchFamily="34" charset="-122"/>
                    <a:cs typeface="+mn-cs"/>
                  </a:rPr>
                  <a:t>[0.3,0.5]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eorgia" panose="02040502050405090303" pitchFamily="18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950701B-30AF-1D67-6592-AF60E6B82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422" y="2903853"/>
                <a:ext cx="1859185" cy="433708"/>
              </a:xfrm>
              <a:prstGeom prst="rect">
                <a:avLst/>
              </a:prstGeom>
              <a:blipFill>
                <a:blip r:embed="rId3"/>
                <a:stretch>
                  <a:fillRect r="-2623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>
            <a:extLst>
              <a:ext uri="{FF2B5EF4-FFF2-40B4-BE49-F238E27FC236}">
                <a16:creationId xmlns:a16="http://schemas.microsoft.com/office/drawing/2014/main" id="{70567F68-3BA0-F087-97CF-C8A9BAEA6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3083" y="2075883"/>
            <a:ext cx="1696952" cy="1299229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4E062154-4A54-154B-BEB3-1568B6FB0451}"/>
              </a:ext>
            </a:extLst>
          </p:cNvPr>
          <p:cNvSpPr txBox="1"/>
          <p:nvPr/>
        </p:nvSpPr>
        <p:spPr>
          <a:xfrm>
            <a:off x="4952232" y="3483069"/>
            <a:ext cx="17186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/CPU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功耗对应关系，近似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线性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0C4B9FC-9155-AF04-09A3-1721D2D56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898" y="2074159"/>
            <a:ext cx="1580571" cy="134013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74AD4C08-D5FF-DE99-078C-3E22C971CD18}"/>
              </a:ext>
            </a:extLst>
          </p:cNvPr>
          <p:cNvSpPr txBox="1"/>
          <p:nvPr/>
        </p:nvSpPr>
        <p:spPr>
          <a:xfrm>
            <a:off x="6798275" y="3480400"/>
            <a:ext cx="17186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功耗与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DDR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频点关系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非线性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 </a:t>
            </a:r>
          </a:p>
        </p:txBody>
      </p:sp>
      <p:pic>
        <p:nvPicPr>
          <p:cNvPr id="42" name="图片 41">
            <a:hlinkClick r:id="rId6"/>
            <a:extLst>
              <a:ext uri="{FF2B5EF4-FFF2-40B4-BE49-F238E27FC236}">
                <a16:creationId xmlns:a16="http://schemas.microsoft.com/office/drawing/2014/main" id="{4B336D2B-D5EF-3E7D-EC2A-90AD66044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609" y="4017537"/>
            <a:ext cx="1797900" cy="148208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D448C3F-295A-64CF-9F94-910AC8A2C773}"/>
              </a:ext>
            </a:extLst>
          </p:cNvPr>
          <p:cNvSpPr txBox="1"/>
          <p:nvPr/>
        </p:nvSpPr>
        <p:spPr>
          <a:xfrm>
            <a:off x="4912609" y="5582006"/>
            <a:ext cx="17186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功耗与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频率之间大致呈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非线性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关系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pic>
        <p:nvPicPr>
          <p:cNvPr id="47" name="图片 46">
            <a:hlinkClick r:id="rId8"/>
            <a:extLst>
              <a:ext uri="{FF2B5EF4-FFF2-40B4-BE49-F238E27FC236}">
                <a16:creationId xmlns:a16="http://schemas.microsoft.com/office/drawing/2014/main" id="{9589C885-F746-81C1-78F0-3D332DDEE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5114" y="4163127"/>
            <a:ext cx="1654879" cy="379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43195442-3695-E882-99EA-606CC997F980}"/>
              </a:ext>
            </a:extLst>
          </p:cNvPr>
          <p:cNvSpPr txBox="1"/>
          <p:nvPr/>
        </p:nvSpPr>
        <p:spPr>
          <a:xfrm>
            <a:off x="6749605" y="4653614"/>
            <a:ext cx="17186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ReGate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：对不同代际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NPU 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芯片的研究表明，由于现代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NPU 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芯片缺乏功耗管理支持，其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30%–72%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的能耗来自静态功耗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702B26F-5D1B-D2BC-8EA1-954152EE0C25}"/>
              </a:ext>
            </a:extLst>
          </p:cNvPr>
          <p:cNvSpPr txBox="1"/>
          <p:nvPr/>
        </p:nvSpPr>
        <p:spPr>
          <a:xfrm>
            <a:off x="6670886" y="5582005"/>
            <a:ext cx="17186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功耗与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NPU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频率关系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非线性</a:t>
            </a: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01DF4EFD-B76C-F873-E6AF-C78669931A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546" y="4776576"/>
            <a:ext cx="3555185" cy="849927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3997B597-563E-267E-67A0-6C2947BE472B}"/>
              </a:ext>
            </a:extLst>
          </p:cNvPr>
          <p:cNvSpPr txBox="1"/>
          <p:nvPr/>
        </p:nvSpPr>
        <p:spPr>
          <a:xfrm>
            <a:off x="533483" y="5774101"/>
            <a:ext cx="3607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此篇 </a:t>
            </a:r>
            <a:r>
              <a:rPr kumimoji="0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  <a:hlinkClick r:id="rId11"/>
              </a:rPr>
              <a:t>EuroSys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  <a:hlinkClick r:id="rId11"/>
              </a:rPr>
              <a:t> ’25 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论文指出，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GPU 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和内存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并非独立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：调整一个模块的频率会影响其他模块的性能与功耗表现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D0E765E-610D-CB7C-4BD9-CB340D3C39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1847" y="3818686"/>
            <a:ext cx="1052996" cy="793797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C8F8E817-36C2-EFBA-0397-C0B55B757E8B}"/>
              </a:ext>
            </a:extLst>
          </p:cNvPr>
          <p:cNvSpPr txBox="1"/>
          <p:nvPr/>
        </p:nvSpPr>
        <p:spPr>
          <a:xfrm>
            <a:off x="2744843" y="3854274"/>
            <a:ext cx="164632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可以发现其余设备频率的变化会导致选定设备的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</a:t>
            </a:r>
            <a:r>
              <a:rPr lang="en-US" altLang="zh-CN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功耗曲线</a:t>
            </a:r>
            <a:r>
              <a:rPr lang="zh-CN" altLang="en-US" sz="1100" b="1" dirty="0">
                <a:solidFill>
                  <a:prstClr val="black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变化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6CC76FC-B7F6-469B-D912-9296259C546A}"/>
              </a:ext>
            </a:extLst>
          </p:cNvPr>
          <p:cNvSpPr/>
          <p:nvPr/>
        </p:nvSpPr>
        <p:spPr>
          <a:xfrm>
            <a:off x="322487" y="3679271"/>
            <a:ext cx="457872" cy="25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/>
              <a:t>3</a:t>
            </a:r>
            <a:endParaRPr lang="zh-CN" altLang="en-US" b="1" i="1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CF4A946-33A9-8A81-F499-B1B9848A70F6}"/>
              </a:ext>
            </a:extLst>
          </p:cNvPr>
          <p:cNvSpPr/>
          <p:nvPr/>
        </p:nvSpPr>
        <p:spPr>
          <a:xfrm>
            <a:off x="322488" y="3673636"/>
            <a:ext cx="4023294" cy="2560136"/>
          </a:xfrm>
          <a:prstGeom prst="rect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12B9246-F99D-1BA4-51F0-19E06E0B0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46" y="4060401"/>
            <a:ext cx="1052996" cy="34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建模困难</a:t>
            </a:r>
            <a:endParaRPr lang="en-US" altLang="zh-CN" sz="1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30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A687-AD82-2697-1B95-AA3A61107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28">
            <a:extLst>
              <a:ext uri="{FF2B5EF4-FFF2-40B4-BE49-F238E27FC236}">
                <a16:creationId xmlns:a16="http://schemas.microsoft.com/office/drawing/2014/main" id="{D3AB4619-8C89-37CA-F86C-25EF2835FF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13871" y="1318159"/>
            <a:ext cx="5240214" cy="5149371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AC011D-7162-3E0C-6B13-6F6806CAEBFA}"/>
              </a:ext>
            </a:extLst>
          </p:cNvPr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FA03CF80-967D-6037-0A22-5319F493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B67C55C-6857-F861-5DEE-AF37A4D04EA1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7D0CB67-E110-D616-5BE6-15F6A918FC84}"/>
              </a:ext>
            </a:extLst>
          </p:cNvPr>
          <p:cNvSpPr/>
          <p:nvPr/>
        </p:nvSpPr>
        <p:spPr>
          <a:xfrm>
            <a:off x="300250" y="752979"/>
            <a:ext cx="178103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E35763-65AD-E3D1-5CD4-712B6B388CCF}"/>
              </a:ext>
            </a:extLst>
          </p:cNvPr>
          <p:cNvSpPr txBox="1"/>
          <p:nvPr/>
        </p:nvSpPr>
        <p:spPr>
          <a:xfrm>
            <a:off x="320944" y="203833"/>
            <a:ext cx="7425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研究内容一：优化问题形式化及其求解方法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E2A56C-1792-2407-8708-21ACB2F3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7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28">
            <a:extLst>
              <a:ext uri="{FF2B5EF4-FFF2-40B4-BE49-F238E27FC236}">
                <a16:creationId xmlns:a16="http://schemas.microsoft.com/office/drawing/2014/main" id="{17EA0A22-A076-23CA-1740-C56287094D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0945" y="1366110"/>
            <a:ext cx="3208908" cy="5149371"/>
          </a:xfrm>
          <a:prstGeom prst="roundRect">
            <a:avLst>
              <a:gd name="adj" fmla="val 1147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accent1">
                <a:alpha val="28000"/>
              </a:schemeClr>
            </a:solidFill>
            <a:prstDash val="sysDash"/>
          </a:ln>
          <a:effectLst>
            <a:outerShdw blurRad="203200" dist="88900" dir="5400000" sx="96000" sy="96000" algn="t" rotWithShape="0">
              <a:srgbClr val="003399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dirty="0">
              <a:solidFill>
                <a:schemeClr val="tx1"/>
              </a:solidFill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246548CD-3445-B8A4-0676-09783533FFF8}"/>
              </a:ext>
            </a:extLst>
          </p:cNvPr>
          <p:cNvSpPr/>
          <p:nvPr/>
        </p:nvSpPr>
        <p:spPr>
          <a:xfrm>
            <a:off x="574225" y="1086696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问题建模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8E9DF85-EBEE-B1EE-C32B-83D2889E4707}"/>
              </a:ext>
            </a:extLst>
          </p:cNvPr>
          <p:cNvSpPr txBox="1"/>
          <p:nvPr/>
        </p:nvSpPr>
        <p:spPr>
          <a:xfrm>
            <a:off x="504963" y="1653586"/>
            <a:ext cx="2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转化方式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：在已有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CPU/GPU/NPU/ DDR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的功耗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-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频点模型基础上，把优化目标转化为以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帧（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vsync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）为单位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的约束优化问题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848310-133B-F329-2DC0-C39E585A1114}"/>
              </a:ext>
            </a:extLst>
          </p:cNvPr>
          <p:cNvSpPr txBox="1"/>
          <p:nvPr/>
        </p:nvSpPr>
        <p:spPr>
          <a:xfrm>
            <a:off x="504963" y="2618230"/>
            <a:ext cx="28408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自变量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频点（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CPU/GPU/NPU/DDR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各自频率）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内存带宽（通道数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/DDR 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频率）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BFF3C4-D86D-8F1B-5BE0-D8B417A1F269}"/>
              </a:ext>
            </a:extLst>
          </p:cNvPr>
          <p:cNvSpPr txBox="1"/>
          <p:nvPr/>
        </p:nvSpPr>
        <p:spPr>
          <a:xfrm>
            <a:off x="504963" y="3709964"/>
            <a:ext cx="2840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目标函数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：最小化功耗，最大化负载吞吐量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88B038-CE89-8E04-4587-4F252840474C}"/>
              </a:ext>
            </a:extLst>
          </p:cNvPr>
          <p:cNvSpPr txBox="1"/>
          <p:nvPr/>
        </p:nvSpPr>
        <p:spPr>
          <a:xfrm>
            <a:off x="504964" y="4432367"/>
            <a:ext cx="28408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约束条件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：保证性能（帧率），负载吞吐量和功耗等满足阈值。如：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帧渲染率 ≥ 目标帧率（如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60fps/90fps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）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任务延迟 ≤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SLA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（如推理延迟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&lt; 20ms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）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82C05E1-38D6-4027-DE4E-2CB521EA1A7A}"/>
              </a:ext>
            </a:extLst>
          </p:cNvPr>
          <p:cNvSpPr/>
          <p:nvPr/>
        </p:nvSpPr>
        <p:spPr>
          <a:xfrm>
            <a:off x="4038732" y="1086696"/>
            <a:ext cx="1382356" cy="462928"/>
          </a:xfrm>
          <a:custGeom>
            <a:avLst/>
            <a:gdLst>
              <a:gd name="connsiteX0" fmla="*/ 0 w 2836703"/>
              <a:gd name="connsiteY0" fmla="*/ 92768 h 556594"/>
              <a:gd name="connsiteX1" fmla="*/ 92768 w 2836703"/>
              <a:gd name="connsiteY1" fmla="*/ 0 h 556594"/>
              <a:gd name="connsiteX2" fmla="*/ 2743935 w 2836703"/>
              <a:gd name="connsiteY2" fmla="*/ 0 h 556594"/>
              <a:gd name="connsiteX3" fmla="*/ 2836703 w 2836703"/>
              <a:gd name="connsiteY3" fmla="*/ 92768 h 556594"/>
              <a:gd name="connsiteX4" fmla="*/ 2836703 w 2836703"/>
              <a:gd name="connsiteY4" fmla="*/ 463826 h 556594"/>
              <a:gd name="connsiteX5" fmla="*/ 2743935 w 2836703"/>
              <a:gd name="connsiteY5" fmla="*/ 556594 h 556594"/>
              <a:gd name="connsiteX6" fmla="*/ 92768 w 2836703"/>
              <a:gd name="connsiteY6" fmla="*/ 556594 h 556594"/>
              <a:gd name="connsiteX7" fmla="*/ 0 w 2836703"/>
              <a:gd name="connsiteY7" fmla="*/ 463826 h 556594"/>
              <a:gd name="connsiteX8" fmla="*/ 0 w 2836703"/>
              <a:gd name="connsiteY8" fmla="*/ 92768 h 55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36703" h="556594">
                <a:moveTo>
                  <a:pt x="0" y="92768"/>
                </a:moveTo>
                <a:cubicBezTo>
                  <a:pt x="0" y="41534"/>
                  <a:pt x="41534" y="0"/>
                  <a:pt x="92768" y="0"/>
                </a:cubicBezTo>
                <a:lnTo>
                  <a:pt x="2743935" y="0"/>
                </a:lnTo>
                <a:cubicBezTo>
                  <a:pt x="2795169" y="0"/>
                  <a:pt x="2836703" y="41534"/>
                  <a:pt x="2836703" y="92768"/>
                </a:cubicBezTo>
                <a:lnTo>
                  <a:pt x="2836703" y="463826"/>
                </a:lnTo>
                <a:cubicBezTo>
                  <a:pt x="2836703" y="515060"/>
                  <a:pt x="2795169" y="556594"/>
                  <a:pt x="2743935" y="556594"/>
                </a:cubicBezTo>
                <a:lnTo>
                  <a:pt x="92768" y="556594"/>
                </a:lnTo>
                <a:cubicBezTo>
                  <a:pt x="41534" y="556594"/>
                  <a:pt x="0" y="515060"/>
                  <a:pt x="0" y="463826"/>
                </a:cubicBezTo>
                <a:lnTo>
                  <a:pt x="0" y="927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0" vert="horz" wrap="square" lIns="250696" tIns="27171" rIns="250696" bIns="27171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b="1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候选</a:t>
            </a:r>
            <a:r>
              <a:rPr lang="zh-CN" altLang="en-US" sz="1600" b="1" kern="1200" dirty="0">
                <a:latin typeface="Georgia" panose="02040502050405090303" pitchFamily="18" charset="0"/>
                <a:ea typeface="Microsoft YaHei UI" panose="020B0503020204020204" pitchFamily="34" charset="-122"/>
                <a:cs typeface="Times New Roman" panose="02020503050405090304" charset="0"/>
              </a:rPr>
              <a:t>解法</a:t>
            </a:r>
            <a:endParaRPr lang="en-US" sz="1600" b="1" kern="1200" dirty="0">
              <a:latin typeface="Georgia" panose="02040502050405090303" pitchFamily="18" charset="0"/>
              <a:ea typeface="Microsoft YaHei UI" panose="020B0503020204020204" pitchFamily="34" charset="-122"/>
              <a:cs typeface="Times New Roman" panose="0202050305040509030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7472207-C3D2-39C5-5730-66FB2EEE7721}"/>
              </a:ext>
            </a:extLst>
          </p:cNvPr>
          <p:cNvSpPr txBox="1"/>
          <p:nvPr/>
        </p:nvSpPr>
        <p:spPr>
          <a:xfrm>
            <a:off x="3906335" y="4269043"/>
            <a:ext cx="48552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  <a:hlinkClick r:id="rId5"/>
              </a:rPr>
              <a:t>E4: Energy-Efficient DNN Inference for Edge Video Analytics Via Early-Exit and DVFS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B76E53A-70C0-E2A0-159E-36450D318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862" y="4654750"/>
            <a:ext cx="2247179" cy="166549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E0B42AC-B7F6-8DA1-2B51-2403DA55A4D2}"/>
              </a:ext>
            </a:extLst>
          </p:cNvPr>
          <p:cNvSpPr txBox="1"/>
          <p:nvPr/>
        </p:nvSpPr>
        <p:spPr>
          <a:xfrm>
            <a:off x="6092041" y="4700916"/>
            <a:ext cx="28182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内容概述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：针对边缘视频分析场景，提出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E4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框架，它通过结合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early‑exit DNN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（根据每帧内容复杂度提前退出）和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层级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DVFS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调频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实现高能效推理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FC5531-684D-B893-3299-C59782801830}"/>
              </a:ext>
            </a:extLst>
          </p:cNvPr>
          <p:cNvSpPr txBox="1"/>
          <p:nvPr/>
        </p:nvSpPr>
        <p:spPr>
          <a:xfrm>
            <a:off x="6097862" y="5563637"/>
            <a:ext cx="261868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“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early‑exit”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机制是按帧复杂度调整资源，层级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DVFS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调频也是帧优化的一个方向，值得参考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E6266D9-D452-D389-AB37-FD8D3ECCAD31}"/>
              </a:ext>
            </a:extLst>
          </p:cNvPr>
          <p:cNvCxnSpPr>
            <a:cxnSpLocks/>
          </p:cNvCxnSpPr>
          <p:nvPr/>
        </p:nvCxnSpPr>
        <p:spPr>
          <a:xfrm flipV="1">
            <a:off x="3713871" y="4181017"/>
            <a:ext cx="5240214" cy="339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>
            <a:extLst>
              <a:ext uri="{FF2B5EF4-FFF2-40B4-BE49-F238E27FC236}">
                <a16:creationId xmlns:a16="http://schemas.microsoft.com/office/drawing/2014/main" id="{896E1ACE-00A7-AE4F-7015-AE5C46340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799" y="5533846"/>
            <a:ext cx="2794347" cy="6670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569975-081E-741D-4A6D-21C88E088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3132" y="2002883"/>
            <a:ext cx="2353410" cy="176505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2D4BD79-F170-4D3F-CA65-0142DEF70477}"/>
              </a:ext>
            </a:extLst>
          </p:cNvPr>
          <p:cNvSpPr txBox="1"/>
          <p:nvPr/>
        </p:nvSpPr>
        <p:spPr>
          <a:xfrm>
            <a:off x="5844466" y="1653586"/>
            <a:ext cx="29992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贝叶斯优化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(Bayesian Optimization, BO)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F6EBABF-CC5B-7A4A-333D-998A81DED1FA}"/>
              </a:ext>
            </a:extLst>
          </p:cNvPr>
          <p:cNvSpPr txBox="1"/>
          <p:nvPr/>
        </p:nvSpPr>
        <p:spPr>
          <a:xfrm>
            <a:off x="3758367" y="2008476"/>
            <a:ext cx="260476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核心思想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：将功耗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-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性能建模结果作为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近似函数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，在此基础上采用贝叶斯优化进一步逼近最优解。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46DF529-AED6-894B-5664-8151223ECEA2}"/>
              </a:ext>
            </a:extLst>
          </p:cNvPr>
          <p:cNvSpPr txBox="1"/>
          <p:nvPr/>
        </p:nvSpPr>
        <p:spPr>
          <a:xfrm>
            <a:off x="3758367" y="2694801"/>
            <a:ext cx="26186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优化目标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：最小化功耗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成本，同时满足性能与延迟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SLA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约束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D0BE9BF-DE00-E213-A16C-59135D8931BC}"/>
              </a:ext>
            </a:extLst>
          </p:cNvPr>
          <p:cNvSpPr txBox="1"/>
          <p:nvPr/>
        </p:nvSpPr>
        <p:spPr>
          <a:xfrm>
            <a:off x="3749100" y="3230712"/>
            <a:ext cx="302244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适合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高代价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、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不可解析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的目标函数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能高效探索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高维搜索空间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与动态调度结合 → 实现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自适应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带宽优化</a:t>
            </a:r>
          </a:p>
        </p:txBody>
      </p:sp>
    </p:spTree>
    <p:extLst>
      <p:ext uri="{BB962C8B-B14F-4D97-AF65-F5344CB8AC3E}">
        <p14:creationId xmlns:p14="http://schemas.microsoft.com/office/powerpoint/2010/main" val="380950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F837E-A008-DA2D-9D96-8FD4E4E2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42A90C-6D0A-2E40-3450-9042F3BC6D6A}"/>
              </a:ext>
            </a:extLst>
          </p:cNvPr>
          <p:cNvSpPr/>
          <p:nvPr/>
        </p:nvSpPr>
        <p:spPr>
          <a:xfrm>
            <a:off x="8398411" y="181403"/>
            <a:ext cx="555674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4DC25124-8495-F1D1-F24A-FEE5A4BBD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81F7092-E917-B0EE-0883-4DFF6849D23D}"/>
              </a:ext>
            </a:extLst>
          </p:cNvPr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DE67214-839C-7243-B647-9EA66D69E7E0}"/>
              </a:ext>
            </a:extLst>
          </p:cNvPr>
          <p:cNvSpPr/>
          <p:nvPr/>
        </p:nvSpPr>
        <p:spPr>
          <a:xfrm>
            <a:off x="300249" y="752976"/>
            <a:ext cx="7667455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005FF8-0A28-80B6-0293-50102DA360D1}"/>
              </a:ext>
            </a:extLst>
          </p:cNvPr>
          <p:cNvSpPr txBox="1"/>
          <p:nvPr/>
        </p:nvSpPr>
        <p:spPr>
          <a:xfrm>
            <a:off x="189915" y="182274"/>
            <a:ext cx="7960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研究内容二：前后台负载</a:t>
            </a:r>
            <a:r>
              <a: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DDR</a:t>
            </a: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带宽竞争建模平台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0542DE-8D6F-4BBB-A6C8-B78B93A8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8410" y="209344"/>
            <a:ext cx="555674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8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74E1D3DD-5FEF-8D8F-496B-B509F4E724E5}"/>
              </a:ext>
            </a:extLst>
          </p:cNvPr>
          <p:cNvSpPr/>
          <p:nvPr/>
        </p:nvSpPr>
        <p:spPr>
          <a:xfrm>
            <a:off x="190005" y="1033365"/>
            <a:ext cx="8631507" cy="533129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E6FC4C38-3A98-29DB-9E54-69BE72100999}"/>
              </a:ext>
            </a:extLst>
          </p:cNvPr>
          <p:cNvSpPr/>
          <p:nvPr/>
        </p:nvSpPr>
        <p:spPr>
          <a:xfrm>
            <a:off x="190005" y="1049389"/>
            <a:ext cx="8631507" cy="50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b="1" i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F7E2C3D-D4F6-2AE3-101B-F23F5AA0626F}"/>
              </a:ext>
            </a:extLst>
          </p:cNvPr>
          <p:cNvSpPr txBox="1"/>
          <p:nvPr/>
        </p:nvSpPr>
        <p:spPr>
          <a:xfrm>
            <a:off x="518946" y="1098410"/>
            <a:ext cx="81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特征提取与负载分析建模</a:t>
            </a: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E4533A99-2DC2-8B06-4FC4-273126697814}"/>
              </a:ext>
            </a:extLst>
          </p:cNvPr>
          <p:cNvSpPr/>
          <p:nvPr/>
        </p:nvSpPr>
        <p:spPr>
          <a:xfrm>
            <a:off x="322488" y="1660186"/>
            <a:ext cx="4023294" cy="2581497"/>
          </a:xfrm>
          <a:prstGeom prst="rect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9D364967-5440-0289-C619-CE56260A6F11}"/>
              </a:ext>
            </a:extLst>
          </p:cNvPr>
          <p:cNvSpPr/>
          <p:nvPr/>
        </p:nvSpPr>
        <p:spPr>
          <a:xfrm>
            <a:off x="4460879" y="1660186"/>
            <a:ext cx="4245536" cy="4556546"/>
          </a:xfrm>
          <a:prstGeom prst="rect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4DB9B97-DC1E-02A1-6529-DA426AE41420}"/>
              </a:ext>
            </a:extLst>
          </p:cNvPr>
          <p:cNvSpPr/>
          <p:nvPr/>
        </p:nvSpPr>
        <p:spPr>
          <a:xfrm>
            <a:off x="322488" y="1662459"/>
            <a:ext cx="457872" cy="25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/>
              <a:t>1</a:t>
            </a:r>
            <a:endParaRPr lang="zh-CN" altLang="en-US" b="1" i="1" dirty="0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BE33234B-BAF2-B86B-D4F2-C3C4B092F572}"/>
              </a:ext>
            </a:extLst>
          </p:cNvPr>
          <p:cNvSpPr/>
          <p:nvPr/>
        </p:nvSpPr>
        <p:spPr>
          <a:xfrm>
            <a:off x="4462712" y="1659718"/>
            <a:ext cx="457872" cy="25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/>
              <a:t>2</a:t>
            </a:r>
            <a:endParaRPr lang="zh-CN" altLang="en-US" b="1" i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3BA4BA-4836-21BF-0C08-C7578562F87B}"/>
              </a:ext>
            </a:extLst>
          </p:cNvPr>
          <p:cNvSpPr txBox="1"/>
          <p:nvPr/>
        </p:nvSpPr>
        <p:spPr>
          <a:xfrm>
            <a:off x="419139" y="3077153"/>
            <a:ext cx="392430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计算密集型：用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GFLOPS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（每秒浮点运算数）刻画算力需求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存储密集型：用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内存带宽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GB/s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来衡量吞吐量瓶颈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数据局部性差：用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Cache miss rate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表示局部性差带来的性能损耗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16A942D-4276-4CB8-C7E5-C74C40DE03E1}"/>
              </a:ext>
            </a:extLst>
          </p:cNvPr>
          <p:cNvSpPr/>
          <p:nvPr/>
        </p:nvSpPr>
        <p:spPr>
          <a:xfrm>
            <a:off x="322488" y="4459062"/>
            <a:ext cx="457872" cy="25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/>
              <a:t>3</a:t>
            </a:r>
            <a:endParaRPr lang="zh-CN" altLang="en-US" b="1" i="1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6478527-D51E-8F54-B6F3-2E61D56D8B77}"/>
              </a:ext>
            </a:extLst>
          </p:cNvPr>
          <p:cNvSpPr/>
          <p:nvPr/>
        </p:nvSpPr>
        <p:spPr>
          <a:xfrm>
            <a:off x="322488" y="4456498"/>
            <a:ext cx="4023294" cy="1760233"/>
          </a:xfrm>
          <a:prstGeom prst="rect">
            <a:avLst/>
          </a:prstGeom>
          <a:noFill/>
          <a:ln w="190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E793E2-722B-B531-BEFF-F6CE63848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78" y="2185732"/>
            <a:ext cx="3728805" cy="7135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E5B05AD-0695-BFAC-0660-87450A72CDC0}"/>
              </a:ext>
            </a:extLst>
          </p:cNvPr>
          <p:cNvSpPr txBox="1"/>
          <p:nvPr/>
        </p:nvSpPr>
        <p:spPr>
          <a:xfrm>
            <a:off x="437585" y="5097362"/>
            <a:ext cx="34577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前台（渲染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交互任务）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和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后台（下载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/AI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推理任务）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 对资源的占用模式不同：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8C9DE4-B40B-40E2-7621-B20F06CF85F4}"/>
              </a:ext>
            </a:extLst>
          </p:cNvPr>
          <p:cNvSpPr txBox="1"/>
          <p:nvPr/>
        </p:nvSpPr>
        <p:spPr>
          <a:xfrm>
            <a:off x="419139" y="5560111"/>
            <a:ext cx="38559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前台：低延迟敏感，高优先级 →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对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CPU/GPU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敏感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34CAC8-17FB-6156-4077-0CAD601A69F1}"/>
              </a:ext>
            </a:extLst>
          </p:cNvPr>
          <p:cNvSpPr txBox="1"/>
          <p:nvPr/>
        </p:nvSpPr>
        <p:spPr>
          <a:xfrm>
            <a:off x="406176" y="5888421"/>
            <a:ext cx="38559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后台：高吞吐敏感，可容忍延迟 → 对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内存带宽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敏感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03E402-66AD-C1DD-FBDE-01CEEB75E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605" y="4456498"/>
            <a:ext cx="3317675" cy="61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前后台负载建模（不同前后台带宽需求对下，性能损失建模）</a:t>
            </a:r>
            <a:endParaRPr lang="en-US" altLang="zh-CN" sz="1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73FF57-96F9-F859-435A-970DF662F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6465" y="1635054"/>
            <a:ext cx="1917034" cy="34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频点</a:t>
            </a:r>
            <a:r>
              <a:rPr lang="en-US" altLang="zh-CN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</a:t>
            </a:r>
            <a:r>
              <a:rPr lang="zh-CN" altLang="en-US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带宽耦合关系</a:t>
            </a:r>
            <a:endParaRPr lang="en-US" altLang="zh-CN" sz="1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2959020-25E1-4B8C-886F-53E2497A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367" y="2072631"/>
            <a:ext cx="2644337" cy="2788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01D62E9-42FF-0D31-7840-929FEA199199}"/>
              </a:ext>
            </a:extLst>
          </p:cNvPr>
          <p:cNvSpPr txBox="1"/>
          <p:nvPr/>
        </p:nvSpPr>
        <p:spPr>
          <a:xfrm>
            <a:off x="4662193" y="2444759"/>
            <a:ext cx="38559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前后台负载会产生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频点与带宽的耦合效应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，提升频点未必有效果，若带宽不足会性能受限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pic>
        <p:nvPicPr>
          <p:cNvPr id="22" name="图片 21">
            <a:hlinkClick r:id="rId4"/>
            <a:extLst>
              <a:ext uri="{FF2B5EF4-FFF2-40B4-BE49-F238E27FC236}">
                <a16:creationId xmlns:a16="http://schemas.microsoft.com/office/drawing/2014/main" id="{8A643942-B896-2314-8C5B-1307F0A4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193" y="2952335"/>
            <a:ext cx="1983343" cy="165511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64427FA-A31F-7C3D-E12D-B131B950F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57" y="1663523"/>
            <a:ext cx="2419430" cy="34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典型工作负载的特征提取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8858D1-A080-C33F-0128-5F9CD0905EFC}"/>
              </a:ext>
            </a:extLst>
          </p:cNvPr>
          <p:cNvSpPr txBox="1"/>
          <p:nvPr/>
        </p:nvSpPr>
        <p:spPr>
          <a:xfrm>
            <a:off x="6545357" y="3175227"/>
            <a:ext cx="214134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当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f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较小时，性能主要由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频率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决定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当 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f 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增加到一定程度后，性能受限于</a:t>
            </a:r>
            <a:r>
              <a:rPr lang="zh-CN" altLang="en-US" sz="1100" b="1" dirty="0">
                <a:solidFill>
                  <a:srgbClr val="FF0000"/>
                </a:solidFill>
                <a:latin typeface="Georgia" panose="02040502050405090303" pitchFamily="18" charset="0"/>
                <a:ea typeface="Microsoft YaHei UI" panose="020B0503020204020204" pitchFamily="34" charset="-122"/>
              </a:rPr>
              <a:t>带宽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6FBA925-9B08-AC7B-4135-F5901702B984}"/>
              </a:ext>
            </a:extLst>
          </p:cNvPr>
          <p:cNvSpPr txBox="1"/>
          <p:nvPr/>
        </p:nvSpPr>
        <p:spPr>
          <a:xfrm>
            <a:off x="4747857" y="4861178"/>
            <a:ext cx="15102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关系建模需要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联合考虑频点与带宽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A9E3AEF-BAD2-4489-5839-F490AC8D5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5777203"/>
            <a:ext cx="3521771" cy="28970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CC8B0231-BC70-2BE8-DC50-74089C5AD888}"/>
              </a:ext>
            </a:extLst>
          </p:cNvPr>
          <p:cNvSpPr txBox="1"/>
          <p:nvPr/>
        </p:nvSpPr>
        <p:spPr>
          <a:xfrm>
            <a:off x="4506438" y="5382296"/>
            <a:ext cx="217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Roofline Model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90303" pitchFamily="18" charset="0"/>
                <a:ea typeface="Microsoft YaHei UI" panose="020B0503020204020204" pitchFamily="34" charset="-122"/>
                <a:cs typeface="+mn-cs"/>
              </a:rPr>
              <a:t>（屋顶线模型）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anose="02040502050405090303" pitchFamily="18" charset="0"/>
              <a:ea typeface="Microsoft YaHei UI" panose="020B0503020204020204" pitchFamily="34" charset="-122"/>
              <a:cs typeface="+mn-cs"/>
            </a:endParaRPr>
          </a:p>
        </p:txBody>
      </p:sp>
      <p:pic>
        <p:nvPicPr>
          <p:cNvPr id="4098" name="Picture 2" descr="docs.nersc.gov/tools/per...">
            <a:extLst>
              <a:ext uri="{FF2B5EF4-FFF2-40B4-BE49-F238E27FC236}">
                <a16:creationId xmlns:a16="http://schemas.microsoft.com/office/drawing/2014/main" id="{8FC2DB67-FCA8-F8CB-3E47-3332A009F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40" y="4211867"/>
            <a:ext cx="1926071" cy="147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993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398412" y="181403"/>
            <a:ext cx="555675" cy="41177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0" y="6714704"/>
            <a:ext cx="9144000" cy="143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04963" y="769012"/>
            <a:ext cx="8201452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398410" y="209347"/>
            <a:ext cx="555675" cy="365125"/>
          </a:xfrm>
        </p:spPr>
        <p:txBody>
          <a:bodyPr/>
          <a:lstStyle/>
          <a:p>
            <a:pPr algn="ctr"/>
            <a:fld id="{791702D1-1167-4612-BF8C-6B16D0213C9E}" type="slidenum"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fld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E2C2414-15A6-409F-8DEE-E3CB26956F20}"/>
              </a:ext>
            </a:extLst>
          </p:cNvPr>
          <p:cNvSpPr/>
          <p:nvPr/>
        </p:nvSpPr>
        <p:spPr>
          <a:xfrm>
            <a:off x="300250" y="752979"/>
            <a:ext cx="3101772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0B0D4F-7F26-4BDD-842E-E93B5C15059D}"/>
              </a:ext>
            </a:extLst>
          </p:cNvPr>
          <p:cNvSpPr txBox="1"/>
          <p:nvPr/>
        </p:nvSpPr>
        <p:spPr>
          <a:xfrm>
            <a:off x="245081" y="181403"/>
            <a:ext cx="3212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第一阶段研究内容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E395F0-D7BC-4C8B-AE0E-6D35D2FBC3CE}"/>
              </a:ext>
            </a:extLst>
          </p:cNvPr>
          <p:cNvSpPr/>
          <p:nvPr/>
        </p:nvSpPr>
        <p:spPr>
          <a:xfrm>
            <a:off x="321041" y="1041458"/>
            <a:ext cx="1201074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直角三角形 24">
            <a:extLst>
              <a:ext uri="{FF2B5EF4-FFF2-40B4-BE49-F238E27FC236}">
                <a16:creationId xmlns:a16="http://schemas.microsoft.com/office/drawing/2014/main" id="{1DC34FFA-0CFC-4ECD-B785-D1D7C11F7DA8}"/>
              </a:ext>
            </a:extLst>
          </p:cNvPr>
          <p:cNvSpPr/>
          <p:nvPr/>
        </p:nvSpPr>
        <p:spPr>
          <a:xfrm>
            <a:off x="1522114" y="1041456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直角三角形 25">
            <a:extLst>
              <a:ext uri="{FF2B5EF4-FFF2-40B4-BE49-F238E27FC236}">
                <a16:creationId xmlns:a16="http://schemas.microsoft.com/office/drawing/2014/main" id="{185A2989-D5A1-4ACA-828B-49B4C451DE00}"/>
              </a:ext>
            </a:extLst>
          </p:cNvPr>
          <p:cNvSpPr/>
          <p:nvPr/>
        </p:nvSpPr>
        <p:spPr>
          <a:xfrm flipH="1">
            <a:off x="321041" y="950281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66">
            <a:extLst>
              <a:ext uri="{FF2B5EF4-FFF2-40B4-BE49-F238E27FC236}">
                <a16:creationId xmlns:a16="http://schemas.microsoft.com/office/drawing/2014/main" id="{A5442BE4-0237-4E9C-BC9C-76E12ABAC3C1}"/>
              </a:ext>
            </a:extLst>
          </p:cNvPr>
          <p:cNvSpPr txBox="1"/>
          <p:nvPr/>
        </p:nvSpPr>
        <p:spPr>
          <a:xfrm>
            <a:off x="391274" y="1075065"/>
            <a:ext cx="11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文本框 10">
            <a:extLst>
              <a:ext uri="{FF2B5EF4-FFF2-40B4-BE49-F238E27FC236}">
                <a16:creationId xmlns:a16="http://schemas.microsoft.com/office/drawing/2014/main" id="{63A4AA8B-414D-4FD5-9EAC-01DA49BBA0E9}"/>
              </a:ext>
            </a:extLst>
          </p:cNvPr>
          <p:cNvSpPr txBox="1"/>
          <p:nvPr/>
        </p:nvSpPr>
        <p:spPr>
          <a:xfrm>
            <a:off x="309579" y="1578528"/>
            <a:ext cx="8644506" cy="979105"/>
          </a:xfrm>
          <a:prstGeom prst="roundRect">
            <a:avLst>
              <a:gd name="adj" fmla="val 7719"/>
            </a:avLst>
          </a:prstGeom>
          <a:solidFill>
            <a:srgbClr val="D9D9D9"/>
          </a:solidFill>
          <a:ln w="12700" cap="flat" cmpd="sng" algn="ctr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b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457200"/>
            <a:endParaRPr lang="en-US" altLang="zh-CN" sz="1600" kern="0" dirty="0">
              <a:latin typeface="Times New Roman" panose="0202050305040509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827070-639D-43E0-A712-BB9254ECA806}"/>
              </a:ext>
            </a:extLst>
          </p:cNvPr>
          <p:cNvSpPr txBox="1"/>
          <p:nvPr/>
        </p:nvSpPr>
        <p:spPr>
          <a:xfrm>
            <a:off x="443143" y="1603910"/>
            <a:ext cx="811586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针对研究内容一“异构协同负载的内存带宽与帧渲染性能指标的量化模型”中的</a:t>
            </a:r>
            <a:r>
              <a:rPr lang="zh-CN" altLang="en-US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帧渲染率和功耗建模，完成建模方法设计与代码实现</a:t>
            </a:r>
            <a:endParaRPr lang="en-US" altLang="zh-CN" kern="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EF7DBBA-89E2-4698-AA16-57263F53BB64}"/>
              </a:ext>
            </a:extLst>
          </p:cNvPr>
          <p:cNvSpPr/>
          <p:nvPr/>
        </p:nvSpPr>
        <p:spPr>
          <a:xfrm>
            <a:off x="300250" y="2953800"/>
            <a:ext cx="1201074" cy="436546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97E3DCA7-2FE8-4A3B-B6DF-25377455213F}"/>
              </a:ext>
            </a:extLst>
          </p:cNvPr>
          <p:cNvSpPr/>
          <p:nvPr/>
        </p:nvSpPr>
        <p:spPr>
          <a:xfrm>
            <a:off x="1501323" y="2953798"/>
            <a:ext cx="168181" cy="436548"/>
          </a:xfrm>
          <a:prstGeom prst="rtTriangl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22EB1F00-71E9-408F-B678-2E5981AFC6F2}"/>
              </a:ext>
            </a:extLst>
          </p:cNvPr>
          <p:cNvSpPr/>
          <p:nvPr/>
        </p:nvSpPr>
        <p:spPr>
          <a:xfrm flipH="1">
            <a:off x="300250" y="2862623"/>
            <a:ext cx="140467" cy="91177"/>
          </a:xfrm>
          <a:prstGeom prst="rtTriangl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66">
            <a:extLst>
              <a:ext uri="{FF2B5EF4-FFF2-40B4-BE49-F238E27FC236}">
                <a16:creationId xmlns:a16="http://schemas.microsoft.com/office/drawing/2014/main" id="{387E4B88-82D9-4CC9-979A-7EB16DC5CE8A}"/>
              </a:ext>
            </a:extLst>
          </p:cNvPr>
          <p:cNvSpPr txBox="1"/>
          <p:nvPr/>
        </p:nvSpPr>
        <p:spPr>
          <a:xfrm>
            <a:off x="370483" y="2987407"/>
            <a:ext cx="113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交付件 </a:t>
            </a:r>
          </a:p>
        </p:txBody>
      </p:sp>
      <p:sp>
        <p:nvSpPr>
          <p:cNvPr id="34" name="文本框 10">
            <a:extLst>
              <a:ext uri="{FF2B5EF4-FFF2-40B4-BE49-F238E27FC236}">
                <a16:creationId xmlns:a16="http://schemas.microsoft.com/office/drawing/2014/main" id="{FBB3B15A-FF75-481B-B074-1DF09F9C2718}"/>
              </a:ext>
            </a:extLst>
          </p:cNvPr>
          <p:cNvSpPr txBox="1"/>
          <p:nvPr/>
        </p:nvSpPr>
        <p:spPr>
          <a:xfrm>
            <a:off x="300250" y="3520496"/>
            <a:ext cx="8644506" cy="2144855"/>
          </a:xfrm>
          <a:prstGeom prst="roundRect">
            <a:avLst>
              <a:gd name="adj" fmla="val 7719"/>
            </a:avLst>
          </a:prstGeom>
          <a:solidFill>
            <a:srgbClr val="D9D9D9"/>
          </a:solidFill>
          <a:ln w="12700" cap="flat" cmpd="sng" algn="ctr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b"/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457200"/>
            <a:endParaRPr lang="en-US" altLang="zh-CN" sz="1600" kern="0" dirty="0">
              <a:latin typeface="Times New Roman" panose="0202050305040509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E849954-D41F-4CEC-913C-D78ADC8D78EA}"/>
              </a:ext>
            </a:extLst>
          </p:cNvPr>
          <p:cNvSpPr txBox="1"/>
          <p:nvPr/>
        </p:nvSpPr>
        <p:spPr>
          <a:xfrm>
            <a:off x="370746" y="3608716"/>
            <a:ext cx="8345261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1.</a:t>
            </a:r>
            <a:r>
              <a:rPr lang="zh-CN" altLang="en-US" sz="2000" dirty="0"/>
              <a:t>研究内容一的建模方案设计文档</a:t>
            </a:r>
            <a:r>
              <a:rPr lang="en-US" altLang="zh-CN" sz="2000" dirty="0"/>
              <a:t>1</a:t>
            </a:r>
            <a:r>
              <a:rPr lang="zh-CN" altLang="en-US" sz="2000" dirty="0"/>
              <a:t>份：面向终端硬件、负载和帧渲染率的</a:t>
            </a:r>
            <a:r>
              <a:rPr lang="zh-CN" altLang="en-US" sz="2000" b="1" dirty="0"/>
              <a:t>性能建模体系</a:t>
            </a:r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研究内容一的建模实现代码</a:t>
            </a:r>
            <a:r>
              <a:rPr lang="en-US" altLang="zh-CN" sz="2000" dirty="0"/>
              <a:t>1</a:t>
            </a:r>
            <a:r>
              <a:rPr lang="zh-CN" altLang="en-US" sz="2000" dirty="0"/>
              <a:t>份：“硬件规格</a:t>
            </a:r>
            <a:r>
              <a:rPr lang="en-US" altLang="zh-CN" sz="2000" dirty="0"/>
              <a:t>-</a:t>
            </a:r>
            <a:r>
              <a:rPr lang="zh-CN" altLang="en-US" sz="2000" dirty="0"/>
              <a:t>负载切片</a:t>
            </a:r>
            <a:r>
              <a:rPr lang="en-US" altLang="zh-CN" sz="2000" dirty="0"/>
              <a:t>-</a:t>
            </a:r>
            <a:r>
              <a:rPr lang="zh-CN" altLang="en-US" sz="2000" dirty="0"/>
              <a:t>帧渲染性能”</a:t>
            </a:r>
            <a:r>
              <a:rPr lang="zh-CN" altLang="en-US" sz="2000" b="1" dirty="0"/>
              <a:t>建模仿真平台代码</a:t>
            </a:r>
          </a:p>
        </p:txBody>
      </p:sp>
    </p:spTree>
    <p:extLst>
      <p:ext uri="{BB962C8B-B14F-4D97-AF65-F5344CB8AC3E}">
        <p14:creationId xmlns:p14="http://schemas.microsoft.com/office/powerpoint/2010/main" val="11375428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8.13338582677164,&quot;left&quot;:23.65,&quot;top&quot;:85.56661417322834,&quot;width&quot;:661.9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13338582677164,&quot;left&quot;:23.65,&quot;top&quot;:85.56661417322834,&quot;width&quot;:661.9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13338582677164,&quot;left&quot;:23.65,&quot;top&quot;:85.56661417322834,&quot;width&quot;:661.9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13338582677164,&quot;left&quot;:23.65,&quot;top&quot;:85.56661417322834,&quot;width&quot;:661.9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408.13338582677164,&quot;left&quot;:23.65,&quot;top&quot;:85.56661417322834,&quot;width&quot;:661.9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13338582677164,&quot;left&quot;:23.65,&quot;top&quot;:85.56661417322834,&quot;width&quot;:661.9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13338582677164,&quot;left&quot;:23.65,&quot;top&quot;:85.56661417322834,&quot;width&quot;:661.9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13338582677164,&quot;left&quot;:23.65,&quot;top&quot;:85.56661417322834,&quot;width&quot;:661.9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13338582677164,&quot;left&quot;:23.65,&quot;top&quot;:85.56661417322834,&quot;width&quot;:661.9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13338582677164,&quot;left&quot;:23.65,&quot;top&quot;:85.56661417322834,&quot;width&quot;:661.9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8.13338582677164,&quot;left&quot;:23.65,&quot;top&quot;:85.56661417322834,&quot;width&quot;:661.9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</TotalTime>
  <Words>5677</Words>
  <Application>Microsoft Office PowerPoint</Application>
  <PresentationFormat>全屏显示(4:3)</PresentationFormat>
  <Paragraphs>491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Georgia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Guy Hey</dc:creator>
  <cp:lastModifiedBy>吴旭东</cp:lastModifiedBy>
  <cp:revision>240</cp:revision>
  <dcterms:created xsi:type="dcterms:W3CDTF">2025-08-20T14:24:05Z</dcterms:created>
  <dcterms:modified xsi:type="dcterms:W3CDTF">2025-10-31T02:15:14Z</dcterms:modified>
</cp:coreProperties>
</file>